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61"/>
  </p:notesMasterIdLst>
  <p:sldIdLst>
    <p:sldId id="256" r:id="rId2"/>
    <p:sldId id="324" r:id="rId3"/>
    <p:sldId id="328" r:id="rId4"/>
    <p:sldId id="8064" r:id="rId5"/>
    <p:sldId id="261" r:id="rId6"/>
    <p:sldId id="329" r:id="rId7"/>
    <p:sldId id="271" r:id="rId8"/>
    <p:sldId id="262" r:id="rId9"/>
    <p:sldId id="299" r:id="rId10"/>
    <p:sldId id="272" r:id="rId11"/>
    <p:sldId id="263" r:id="rId12"/>
    <p:sldId id="264" r:id="rId13"/>
    <p:sldId id="265" r:id="rId14"/>
    <p:sldId id="266" r:id="rId15"/>
    <p:sldId id="267" r:id="rId16"/>
    <p:sldId id="268" r:id="rId17"/>
    <p:sldId id="269" r:id="rId18"/>
    <p:sldId id="273" r:id="rId19"/>
    <p:sldId id="274" r:id="rId20"/>
    <p:sldId id="275" r:id="rId21"/>
    <p:sldId id="276" r:id="rId22"/>
    <p:sldId id="277" r:id="rId23"/>
    <p:sldId id="278" r:id="rId24"/>
    <p:sldId id="279" r:id="rId25"/>
    <p:sldId id="280" r:id="rId26"/>
    <p:sldId id="281" r:id="rId27"/>
    <p:sldId id="282" r:id="rId28"/>
    <p:sldId id="304" r:id="rId29"/>
    <p:sldId id="284" r:id="rId30"/>
    <p:sldId id="285" r:id="rId31"/>
    <p:sldId id="286" r:id="rId32"/>
    <p:sldId id="287" r:id="rId33"/>
    <p:sldId id="288" r:id="rId34"/>
    <p:sldId id="289" r:id="rId35"/>
    <p:sldId id="290" r:id="rId36"/>
    <p:sldId id="291" r:id="rId37"/>
    <p:sldId id="292" r:id="rId38"/>
    <p:sldId id="293" r:id="rId39"/>
    <p:sldId id="294" r:id="rId40"/>
    <p:sldId id="467" r:id="rId41"/>
    <p:sldId id="344" r:id="rId42"/>
    <p:sldId id="346" r:id="rId43"/>
    <p:sldId id="469" r:id="rId44"/>
    <p:sldId id="8063" r:id="rId45"/>
    <p:sldId id="297" r:id="rId46"/>
    <p:sldId id="3783" r:id="rId47"/>
    <p:sldId id="2301" r:id="rId48"/>
    <p:sldId id="2303" r:id="rId49"/>
    <p:sldId id="2347" r:id="rId50"/>
    <p:sldId id="2499" r:id="rId51"/>
    <p:sldId id="2505" r:id="rId52"/>
    <p:sldId id="1818" r:id="rId53"/>
    <p:sldId id="1850" r:id="rId54"/>
    <p:sldId id="1819" r:id="rId55"/>
    <p:sldId id="8057" r:id="rId56"/>
    <p:sldId id="298" r:id="rId57"/>
    <p:sldId id="296" r:id="rId58"/>
    <p:sldId id="318" r:id="rId59"/>
    <p:sldId id="326" r:id="rId60"/>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Consolas" panose="020B0609020204030204" pitchFamily="49" charset="0"/>
      <p:regular r:id="rId66"/>
      <p:bold r:id="rId67"/>
      <p:italic r:id="rId68"/>
      <p:boldItalic r:id="rId69"/>
    </p:embeddedFont>
    <p:embeddedFont>
      <p:font typeface="Roboto" panose="020B0604020202020204" charset="0"/>
      <p:regular r:id="rId70"/>
      <p:bold r:id="rId71"/>
      <p:italic r:id="rId72"/>
      <p:boldItalic r:id="rId73"/>
    </p:embeddedFont>
    <p:embeddedFont>
      <p:font typeface="Segoe UI" panose="020B0502040204020203" pitchFamily="34" charset="0"/>
      <p:regular r:id="rId74"/>
      <p:bold r:id="rId75"/>
      <p:italic r:id="rId76"/>
      <p:boldItalic r:id="rId77"/>
    </p:embeddedFont>
    <p:embeddedFont>
      <p:font typeface="Segoe UI Light" panose="020B0502040204020203" pitchFamily="34" charset="0"/>
      <p:regular r:id="rId78"/>
      <p:italic r:id="rId79"/>
    </p:embeddedFont>
    <p:embeddedFont>
      <p:font typeface="Segoe UI Semibold" panose="020B0702040204020203" pitchFamily="34" charset="0"/>
      <p:bold r:id="rId80"/>
      <p:boldItalic r:id="rId81"/>
    </p:embeddedFont>
    <p:embeddedFont>
      <p:font typeface="Segoe UI Semilight" panose="020B0402040204020203" pitchFamily="34" charset="0"/>
      <p:regular r:id="rId82"/>
      <p: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3D7"/>
    <a:srgbClr val="95B3F5"/>
    <a:srgbClr val="254061"/>
    <a:srgbClr val="B7C0CB"/>
    <a:srgbClr val="264150"/>
    <a:srgbClr val="F2F2F2"/>
    <a:srgbClr val="894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8220" autoAdjust="0"/>
  </p:normalViewPr>
  <p:slideViewPr>
    <p:cSldViewPr snapToGrid="0" snapToObjects="1">
      <p:cViewPr varScale="1">
        <p:scale>
          <a:sx n="89" d="100"/>
          <a:sy n="89" d="100"/>
        </p:scale>
        <p:origin x="619"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font" Target="fonts/font15.fntdata"/><Relationship Id="rId8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font" Target="fonts/font18.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12/2/2018 6:57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519250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295273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12/2/2018 6:57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58168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3702083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2052882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344922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22</a:t>
            </a:fld>
            <a:endParaRPr lang="es-ES" dirty="0"/>
          </a:p>
        </p:txBody>
      </p:sp>
    </p:spTree>
    <p:extLst>
      <p:ext uri="{BB962C8B-B14F-4D97-AF65-F5344CB8AC3E}">
        <p14:creationId xmlns:p14="http://schemas.microsoft.com/office/powerpoint/2010/main" val="1347018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394504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12/2/2018 6:57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26127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12/2/2018 6:57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790504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237536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6594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27</a:t>
            </a:fld>
            <a:endParaRPr lang="es-ES" dirty="0"/>
          </a:p>
        </p:txBody>
      </p:sp>
    </p:spTree>
    <p:extLst>
      <p:ext uri="{BB962C8B-B14F-4D97-AF65-F5344CB8AC3E}">
        <p14:creationId xmlns:p14="http://schemas.microsoft.com/office/powerpoint/2010/main" val="982118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292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31</a:t>
            </a:fld>
            <a:endParaRPr lang="en-US"/>
          </a:p>
        </p:txBody>
      </p:sp>
    </p:spTree>
    <p:extLst>
      <p:ext uri="{BB962C8B-B14F-4D97-AF65-F5344CB8AC3E}">
        <p14:creationId xmlns:p14="http://schemas.microsoft.com/office/powerpoint/2010/main" val="4286760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32</a:t>
            </a:fld>
            <a:endParaRPr lang="en-US"/>
          </a:p>
        </p:txBody>
      </p:sp>
    </p:spTree>
    <p:extLst>
      <p:ext uri="{BB962C8B-B14F-4D97-AF65-F5344CB8AC3E}">
        <p14:creationId xmlns:p14="http://schemas.microsoft.com/office/powerpoint/2010/main" val="1235756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33</a:t>
            </a:fld>
            <a:endParaRPr lang="en-US"/>
          </a:p>
        </p:txBody>
      </p:sp>
    </p:spTree>
    <p:extLst>
      <p:ext uri="{BB962C8B-B14F-4D97-AF65-F5344CB8AC3E}">
        <p14:creationId xmlns:p14="http://schemas.microsoft.com/office/powerpoint/2010/main" val="2342190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40</a:t>
            </a:fld>
            <a:endParaRPr lang="en-US"/>
          </a:p>
        </p:txBody>
      </p:sp>
    </p:spTree>
    <p:extLst>
      <p:ext uri="{BB962C8B-B14F-4D97-AF65-F5344CB8AC3E}">
        <p14:creationId xmlns:p14="http://schemas.microsoft.com/office/powerpoint/2010/main" val="251726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43</a:t>
            </a:fld>
            <a:endParaRPr lang="en-US"/>
          </a:p>
        </p:txBody>
      </p:sp>
    </p:spTree>
    <p:extLst>
      <p:ext uri="{BB962C8B-B14F-4D97-AF65-F5344CB8AC3E}">
        <p14:creationId xmlns:p14="http://schemas.microsoft.com/office/powerpoint/2010/main" val="3751784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12/2/2018 6:57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460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B5FEB4-B913-4A29-BB55-9095DCD83D6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3781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6:57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4529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1926DA3-C965-49E9-A6D2-0C8CFCAF80C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0670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12/2/2018 6:57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114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12/2/2018 6:57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276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12/2/2018 6:57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33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6:57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5105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12/2/2018 6:57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993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12/2/2018 6:57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0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12/2/2018 6:57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980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977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58</a:t>
            </a:fld>
            <a:endParaRPr lang="en-US"/>
          </a:p>
        </p:txBody>
      </p:sp>
    </p:spTree>
    <p:extLst>
      <p:ext uri="{BB962C8B-B14F-4D97-AF65-F5344CB8AC3E}">
        <p14:creationId xmlns:p14="http://schemas.microsoft.com/office/powerpoint/2010/main" val="299083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8</a:t>
            </a:fld>
            <a:endParaRPr lang="es-ES"/>
          </a:p>
        </p:txBody>
      </p:sp>
    </p:spTree>
    <p:extLst>
      <p:ext uri="{BB962C8B-B14F-4D97-AF65-F5344CB8AC3E}">
        <p14:creationId xmlns:p14="http://schemas.microsoft.com/office/powerpoint/2010/main" val="320224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9</a:t>
            </a:fld>
            <a:endParaRPr lang="es-ES"/>
          </a:p>
        </p:txBody>
      </p:sp>
    </p:spTree>
    <p:extLst>
      <p:ext uri="{BB962C8B-B14F-4D97-AF65-F5344CB8AC3E}">
        <p14:creationId xmlns:p14="http://schemas.microsoft.com/office/powerpoint/2010/main" val="3988712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10</a:t>
            </a:fld>
            <a:endParaRPr lang="es-ES"/>
          </a:p>
        </p:txBody>
      </p:sp>
    </p:spTree>
    <p:extLst>
      <p:ext uri="{BB962C8B-B14F-4D97-AF65-F5344CB8AC3E}">
        <p14:creationId xmlns:p14="http://schemas.microsoft.com/office/powerpoint/2010/main" val="3191271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3880907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2894890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7164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17718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3418536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219664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221070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221070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4048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6048"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2517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221070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221070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169259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221070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221070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36442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6561259" y="4441751"/>
            <a:ext cx="2533795" cy="674749"/>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06186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32600" y="2796475"/>
            <a:ext cx="3069300" cy="717900"/>
          </a:xfrm>
          <a:prstGeom prst="rect">
            <a:avLst/>
          </a:prstGeom>
        </p:spPr>
        <p:txBody>
          <a:bodyPr wrap="square" lIns="91425" tIns="91425" rIns="91425" bIns="91425" anchor="b" anchorCtr="0"/>
          <a:lstStyle>
            <a:lvl1pPr lvl="0" algn="ctr" rtl="0">
              <a:spcBef>
                <a:spcPts val="0"/>
              </a:spcBef>
              <a:buSzPct val="100000"/>
              <a:buFont typeface="Roboto"/>
              <a:defRPr sz="1600">
                <a:latin typeface="Roboto"/>
                <a:ea typeface="Roboto"/>
                <a:cs typeface="Roboto"/>
                <a:sym typeface="Roboto"/>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26" name="Shape 26"/>
          <p:cNvSpPr txBox="1">
            <a:spLocks noGrp="1"/>
          </p:cNvSpPr>
          <p:nvPr>
            <p:ph type="subTitle" idx="1"/>
          </p:nvPr>
        </p:nvSpPr>
        <p:spPr>
          <a:xfrm>
            <a:off x="294000" y="3434550"/>
            <a:ext cx="3346500" cy="634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200">
                <a:latin typeface="Roboto"/>
                <a:ea typeface="Roboto"/>
                <a:cs typeface="Roboto"/>
                <a:sym typeface="Roboto"/>
              </a:defRPr>
            </a:lvl1pPr>
            <a:lvl2pPr lvl="1" algn="ctr" rtl="0">
              <a:lnSpc>
                <a:spcPct val="100000"/>
              </a:lnSpc>
              <a:spcBef>
                <a:spcPts val="0"/>
              </a:spcBef>
              <a:spcAft>
                <a:spcPts val="0"/>
              </a:spcAft>
              <a:buSzPct val="100000"/>
              <a:buFont typeface="Roboto"/>
              <a:buNone/>
              <a:defRPr sz="1200">
                <a:latin typeface="Roboto"/>
                <a:ea typeface="Roboto"/>
                <a:cs typeface="Roboto"/>
                <a:sym typeface="Roboto"/>
              </a:defRPr>
            </a:lvl2pPr>
            <a:lvl3pPr lvl="2" algn="ctr" rtl="0">
              <a:lnSpc>
                <a:spcPct val="100000"/>
              </a:lnSpc>
              <a:spcBef>
                <a:spcPts val="0"/>
              </a:spcBef>
              <a:spcAft>
                <a:spcPts val="0"/>
              </a:spcAft>
              <a:buSzPct val="100000"/>
              <a:buFont typeface="Roboto"/>
              <a:buNone/>
              <a:defRPr sz="1200">
                <a:latin typeface="Roboto"/>
                <a:ea typeface="Roboto"/>
                <a:cs typeface="Roboto"/>
                <a:sym typeface="Roboto"/>
              </a:defRPr>
            </a:lvl3pPr>
            <a:lvl4pPr lvl="3" algn="ctr" rtl="0">
              <a:lnSpc>
                <a:spcPct val="100000"/>
              </a:lnSpc>
              <a:spcBef>
                <a:spcPts val="0"/>
              </a:spcBef>
              <a:spcAft>
                <a:spcPts val="0"/>
              </a:spcAft>
              <a:buSzPct val="100000"/>
              <a:buFont typeface="Roboto"/>
              <a:buNone/>
              <a:defRPr sz="1200">
                <a:latin typeface="Roboto"/>
                <a:ea typeface="Roboto"/>
                <a:cs typeface="Roboto"/>
                <a:sym typeface="Roboto"/>
              </a:defRPr>
            </a:lvl4pPr>
            <a:lvl5pPr lvl="4" algn="ctr" rtl="0">
              <a:lnSpc>
                <a:spcPct val="100000"/>
              </a:lnSpc>
              <a:spcBef>
                <a:spcPts val="0"/>
              </a:spcBef>
              <a:spcAft>
                <a:spcPts val="0"/>
              </a:spcAft>
              <a:buSzPct val="100000"/>
              <a:buFont typeface="Roboto"/>
              <a:buNone/>
              <a:defRPr sz="1200">
                <a:latin typeface="Roboto"/>
                <a:ea typeface="Roboto"/>
                <a:cs typeface="Roboto"/>
                <a:sym typeface="Roboto"/>
              </a:defRPr>
            </a:lvl5pPr>
            <a:lvl6pPr lvl="5" algn="ctr" rtl="0">
              <a:lnSpc>
                <a:spcPct val="100000"/>
              </a:lnSpc>
              <a:spcBef>
                <a:spcPts val="0"/>
              </a:spcBef>
              <a:spcAft>
                <a:spcPts val="0"/>
              </a:spcAft>
              <a:buSzPct val="100000"/>
              <a:buFont typeface="Roboto"/>
              <a:buNone/>
              <a:defRPr sz="1200">
                <a:latin typeface="Roboto"/>
                <a:ea typeface="Roboto"/>
                <a:cs typeface="Roboto"/>
                <a:sym typeface="Roboto"/>
              </a:defRPr>
            </a:lvl6pPr>
            <a:lvl7pPr lvl="6" algn="ctr" rtl="0">
              <a:lnSpc>
                <a:spcPct val="100000"/>
              </a:lnSpc>
              <a:spcBef>
                <a:spcPts val="0"/>
              </a:spcBef>
              <a:spcAft>
                <a:spcPts val="0"/>
              </a:spcAft>
              <a:buSzPct val="100000"/>
              <a:buFont typeface="Roboto"/>
              <a:buNone/>
              <a:defRPr sz="1200">
                <a:latin typeface="Roboto"/>
                <a:ea typeface="Roboto"/>
                <a:cs typeface="Roboto"/>
                <a:sym typeface="Roboto"/>
              </a:defRPr>
            </a:lvl7pPr>
            <a:lvl8pPr lvl="7" algn="ctr" rtl="0">
              <a:lnSpc>
                <a:spcPct val="100000"/>
              </a:lnSpc>
              <a:spcBef>
                <a:spcPts val="0"/>
              </a:spcBef>
              <a:spcAft>
                <a:spcPts val="0"/>
              </a:spcAft>
              <a:buSzPct val="100000"/>
              <a:buFont typeface="Roboto"/>
              <a:buNone/>
              <a:defRPr sz="1200">
                <a:latin typeface="Roboto"/>
                <a:ea typeface="Roboto"/>
                <a:cs typeface="Roboto"/>
                <a:sym typeface="Roboto"/>
              </a:defRPr>
            </a:lvl8pPr>
            <a:lvl9pPr lvl="8" algn="ctr" rtl="0">
              <a:lnSpc>
                <a:spcPct val="100000"/>
              </a:lnSpc>
              <a:spcBef>
                <a:spcPts val="0"/>
              </a:spcBef>
              <a:spcAft>
                <a:spcPts val="0"/>
              </a:spcAft>
              <a:buSzPct val="100000"/>
              <a:buFont typeface="Roboto"/>
              <a:buNone/>
              <a:defRPr sz="1200">
                <a:latin typeface="Roboto"/>
                <a:ea typeface="Roboto"/>
                <a:cs typeface="Roboto"/>
                <a:sym typeface="Roboto"/>
              </a:defRPr>
            </a:lvl9pPr>
          </a:lstStyle>
          <a:p>
            <a:endParaRPr/>
          </a:p>
        </p:txBody>
      </p:sp>
      <p:sp>
        <p:nvSpPr>
          <p:cNvPr id="27" name="Shape 27"/>
          <p:cNvSpPr/>
          <p:nvPr/>
        </p:nvSpPr>
        <p:spPr>
          <a:xfrm>
            <a:off x="1021188"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3625950"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230713"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pic>
        <p:nvPicPr>
          <p:cNvPr id="3" name="Imagen 2">
            <a:extLst>
              <a:ext uri="{FF2B5EF4-FFF2-40B4-BE49-F238E27FC236}">
                <a16:creationId xmlns:a16="http://schemas.microsoft.com/office/drawing/2014/main" id="{B25E858A-310B-46BC-9EB4-3EF4B7C7296F}"/>
              </a:ext>
            </a:extLst>
          </p:cNvPr>
          <p:cNvPicPr>
            <a:picLocks noChangeAspect="1"/>
          </p:cNvPicPr>
          <p:nvPr userDrawn="1"/>
        </p:nvPicPr>
        <p:blipFill>
          <a:blip r:embed="rId2"/>
          <a:stretch>
            <a:fillRect/>
          </a:stretch>
        </p:blipFill>
        <p:spPr>
          <a:xfrm>
            <a:off x="7978324" y="4488339"/>
            <a:ext cx="1165676" cy="655161"/>
          </a:xfrm>
          <a:prstGeom prst="rect">
            <a:avLst/>
          </a:prstGeom>
        </p:spPr>
      </p:pic>
    </p:spTree>
    <p:extLst>
      <p:ext uri="{BB962C8B-B14F-4D97-AF65-F5344CB8AC3E}">
        <p14:creationId xmlns:p14="http://schemas.microsoft.com/office/powerpoint/2010/main" val="28374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0" y="891883"/>
            <a:ext cx="5826763" cy="1704411"/>
          </a:xfrm>
        </p:spPr>
        <p:txBody>
          <a:bodyPr wrap="square">
            <a:spAutoFit/>
          </a:bodyPr>
          <a:lstStyle>
            <a:lvl1pPr marL="0" indent="0">
              <a:buNone/>
              <a:defRPr baseline="0">
                <a:solidFill>
                  <a:srgbClr val="0A79D2"/>
                </a:solidFill>
              </a:defRPr>
            </a:lvl1pPr>
            <a:lvl2pPr marL="25206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10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4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8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6193628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35805"/>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33996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067" indent="0">
              <a:buNone/>
              <a:defRPr/>
            </a:lvl2pPr>
            <a:lvl3pPr marL="420110" indent="0">
              <a:buNone/>
              <a:defRPr sz="1765"/>
            </a:lvl3pPr>
            <a:lvl4pPr marL="588156" indent="0">
              <a:buNone/>
              <a:defRPr sz="1471"/>
            </a:lvl4pPr>
            <a:lvl5pPr marL="756200"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56022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82176"/>
            <a:ext cx="8229600" cy="5508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34366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9889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2662590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2.emf"/><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8.x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32.emf"/><Relationship Id="rId4" Type="http://schemas.openxmlformats.org/officeDocument/2006/relationships/image" Target="../media/image31.emf"/></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70.sv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jpeg"/><Relationship Id="rId2" Type="http://schemas.openxmlformats.org/officeDocument/2006/relationships/notesSlide" Target="../notesSlides/notesSlide37.xml"/><Relationship Id="rId16" Type="http://schemas.openxmlformats.org/officeDocument/2006/relationships/image" Target="../media/image85.png"/><Relationship Id="rId1" Type="http://schemas.openxmlformats.org/officeDocument/2006/relationships/slideLayout" Target="../slideLayouts/slideLayout1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gif"/><Relationship Id="rId9" Type="http://schemas.openxmlformats.org/officeDocument/2006/relationships/image" Target="../media/image78.png"/><Relationship Id="rId14"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goo.gl/nT7qqL"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goo.gl/Qnt2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Shape 35"/>
        <p:cNvGrpSpPr/>
        <p:nvPr/>
      </p:nvGrpSpPr>
      <p:grpSpPr>
        <a:xfrm>
          <a:off x="0" y="0"/>
          <a:ext cx="0" cy="0"/>
          <a:chOff x="0" y="0"/>
          <a:chExt cx="0" cy="0"/>
        </a:xfrm>
      </p:grpSpPr>
      <p:pic>
        <p:nvPicPr>
          <p:cNvPr id="3" name="Imagen 2">
            <a:extLst>
              <a:ext uri="{FF2B5EF4-FFF2-40B4-BE49-F238E27FC236}">
                <a16:creationId xmlns:a16="http://schemas.microsoft.com/office/drawing/2014/main" id="{3ADD4568-8863-4C98-A06C-383A4B0B2BEE}"/>
              </a:ext>
            </a:extLst>
          </p:cNvPr>
          <p:cNvPicPr>
            <a:picLocks noChangeAspect="1"/>
          </p:cNvPicPr>
          <p:nvPr/>
        </p:nvPicPr>
        <p:blipFill>
          <a:blip r:embed="rId3"/>
          <a:stretch>
            <a:fillRect/>
          </a:stretch>
        </p:blipFill>
        <p:spPr>
          <a:xfrm>
            <a:off x="992037" y="-7305"/>
            <a:ext cx="7159925" cy="4025492"/>
          </a:xfrm>
          <a:prstGeom prst="rect">
            <a:avLst/>
          </a:prstGeom>
        </p:spPr>
      </p:pic>
      <p:sp>
        <p:nvSpPr>
          <p:cNvPr id="37" name="Shape 37"/>
          <p:cNvSpPr txBox="1">
            <a:spLocks noGrp="1"/>
          </p:cNvSpPr>
          <p:nvPr>
            <p:ph type="ctrTitle"/>
          </p:nvPr>
        </p:nvSpPr>
        <p:spPr>
          <a:xfrm>
            <a:off x="311699" y="3794760"/>
            <a:ext cx="8520600" cy="1248042"/>
          </a:xfrm>
          <a:prstGeom prst="rect">
            <a:avLst/>
          </a:prstGeom>
        </p:spPr>
        <p:txBody>
          <a:bodyPr wrap="square" lIns="91425" tIns="91425" rIns="91425" bIns="91425" anchor="ctr" anchorCtr="0">
            <a:noAutofit/>
          </a:bodyPr>
          <a:lstStyle/>
          <a:p>
            <a:pPr lvl="0" rtl="0">
              <a:spcBef>
                <a:spcPts val="0"/>
              </a:spcBef>
              <a:buNone/>
            </a:pPr>
            <a:r>
              <a:rPr lang="es-ES" sz="2400" dirty="0">
                <a:solidFill>
                  <a:srgbClr val="FFFFFF"/>
                </a:solidFill>
                <a:latin typeface="Segoe UI" panose="020B0502040204020203" pitchFamily="34" charset="0"/>
                <a:ea typeface="Roboto"/>
                <a:cs typeface="Segoe UI" panose="020B0502040204020203" pitchFamily="34" charset="0"/>
                <a:sym typeface="Roboto"/>
              </a:rPr>
              <a:t>Desarrollo de aplicaciones multiplataforma con Xamarin</a:t>
            </a:r>
            <a:br>
              <a:rPr lang="en" sz="2400" dirty="0">
                <a:solidFill>
                  <a:srgbClr val="FFFFFF"/>
                </a:solidFill>
                <a:latin typeface="Segoe UI" panose="020B0502040204020203" pitchFamily="34" charset="0"/>
                <a:ea typeface="Roboto"/>
                <a:cs typeface="Segoe UI" panose="020B0502040204020203" pitchFamily="34" charset="0"/>
                <a:sym typeface="Roboto"/>
              </a:rPr>
            </a:br>
            <a:r>
              <a:rPr lang="es-ES" sz="2000" b="1" dirty="0">
                <a:solidFill>
                  <a:srgbClr val="FFFFFF"/>
                </a:solidFill>
                <a:latin typeface="Segoe UI" panose="020B0502040204020203" pitchFamily="34" charset="0"/>
                <a:ea typeface="Roboto"/>
                <a:cs typeface="Segoe UI" panose="020B0502040204020203" pitchFamily="34" charset="0"/>
                <a:sym typeface="Roboto"/>
              </a:rPr>
              <a:t>Taller</a:t>
            </a:r>
            <a:endParaRPr lang="en" sz="3800" b="1" dirty="0">
              <a:solidFill>
                <a:srgbClr val="FFFFFF"/>
              </a:solidFill>
              <a:latin typeface="Segoe UI" panose="020B0502040204020203" pitchFamily="34" charset="0"/>
              <a:ea typeface="Roboto"/>
              <a:cs typeface="Segoe UI" panose="020B0502040204020203" pitchFamily="34" charset="0"/>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783" y="1701716"/>
            <a:ext cx="8228433" cy="1740068"/>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Primero, repasemos conceptos básicos</a:t>
            </a:r>
          </a:p>
        </p:txBody>
      </p:sp>
    </p:spTree>
    <p:extLst>
      <p:ext uri="{BB962C8B-B14F-4D97-AF65-F5344CB8AC3E}">
        <p14:creationId xmlns:p14="http://schemas.microsoft.com/office/powerpoint/2010/main" val="39319251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784" y="372885"/>
            <a:ext cx="8228433" cy="857129"/>
          </a:xfrm>
        </p:spPr>
        <p:txBody>
          <a:bodyPr/>
          <a:lstStyle/>
          <a:p>
            <a:pPr algn="ctr"/>
            <a:r>
              <a:rPr lang="en-US" sz="2400" dirty="0"/>
              <a:t>Xamarin – </a:t>
            </a:r>
            <a:r>
              <a:rPr lang="en-US" sz="2400" dirty="0" err="1"/>
              <a:t>Solución</a:t>
            </a:r>
            <a:r>
              <a:rPr lang="en-US" sz="2400" dirty="0"/>
              <a:t> </a:t>
            </a:r>
            <a:r>
              <a:rPr lang="en-US" sz="2400" dirty="0" err="1"/>
              <a:t>completa</a:t>
            </a:r>
            <a:r>
              <a:rPr lang="en-US" sz="2400" dirty="0"/>
              <a:t> para el Desarrollo </a:t>
            </a:r>
            <a:r>
              <a:rPr lang="en-US" sz="2400" dirty="0" err="1"/>
              <a:t>móvil</a:t>
            </a:r>
            <a:endParaRPr lang="en-US" sz="24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1568706" y="2245384"/>
            <a:ext cx="13714055" cy="171426"/>
          </a:xfrm>
          <a:prstGeom prst="rect">
            <a:avLst/>
          </a:prstGeom>
        </p:spPr>
      </p:pic>
      <p:pic>
        <p:nvPicPr>
          <p:cNvPr id="7" name="Picture 6"/>
          <p:cNvPicPr>
            <a:picLocks noChangeAspect="1"/>
          </p:cNvPicPr>
          <p:nvPr/>
        </p:nvPicPr>
        <p:blipFill>
          <a:blip r:embed="rId4"/>
          <a:stretch>
            <a:fillRect/>
          </a:stretch>
        </p:blipFill>
        <p:spPr>
          <a:xfrm>
            <a:off x="1722198" y="1737699"/>
            <a:ext cx="1940910" cy="1976317"/>
          </a:xfrm>
          <a:prstGeom prst="rect">
            <a:avLst/>
          </a:prstGeom>
        </p:spPr>
      </p:pic>
      <p:pic>
        <p:nvPicPr>
          <p:cNvPr id="8" name="Picture 7"/>
          <p:cNvPicPr>
            <a:picLocks noChangeAspect="1"/>
          </p:cNvPicPr>
          <p:nvPr/>
        </p:nvPicPr>
        <p:blipFill>
          <a:blip r:embed="rId5"/>
          <a:stretch>
            <a:fillRect/>
          </a:stretch>
        </p:blipFill>
        <p:spPr>
          <a:xfrm>
            <a:off x="3606427" y="1737699"/>
            <a:ext cx="1937692" cy="1976317"/>
          </a:xfrm>
          <a:prstGeom prst="rect">
            <a:avLst/>
          </a:prstGeom>
        </p:spPr>
      </p:pic>
      <p:pic>
        <p:nvPicPr>
          <p:cNvPr id="9" name="Picture 8"/>
          <p:cNvPicPr>
            <a:picLocks noChangeAspect="1"/>
          </p:cNvPicPr>
          <p:nvPr/>
        </p:nvPicPr>
        <p:blipFill>
          <a:blip r:embed="rId6"/>
          <a:stretch>
            <a:fillRect/>
          </a:stretch>
        </p:blipFill>
        <p:spPr>
          <a:xfrm>
            <a:off x="-162032" y="1737699"/>
            <a:ext cx="1940910" cy="1976317"/>
          </a:xfrm>
          <a:prstGeom prst="rect">
            <a:avLst/>
          </a:prstGeom>
        </p:spPr>
      </p:pic>
      <p:pic>
        <p:nvPicPr>
          <p:cNvPr id="10" name="Picture 9"/>
          <p:cNvPicPr>
            <a:picLocks noChangeAspect="1"/>
          </p:cNvPicPr>
          <p:nvPr/>
        </p:nvPicPr>
        <p:blipFill>
          <a:blip r:embed="rId7"/>
          <a:stretch>
            <a:fillRect/>
          </a:stretch>
        </p:blipFill>
        <p:spPr>
          <a:xfrm>
            <a:off x="7371671" y="1737699"/>
            <a:ext cx="1940910" cy="1976317"/>
          </a:xfrm>
          <a:prstGeom prst="rect">
            <a:avLst/>
          </a:prstGeom>
        </p:spPr>
      </p:pic>
      <p:pic>
        <p:nvPicPr>
          <p:cNvPr id="11" name="Picture 10"/>
          <p:cNvPicPr>
            <a:picLocks noChangeAspect="1"/>
          </p:cNvPicPr>
          <p:nvPr/>
        </p:nvPicPr>
        <p:blipFill>
          <a:blip r:embed="rId8"/>
          <a:stretch>
            <a:fillRect/>
          </a:stretch>
        </p:blipFill>
        <p:spPr>
          <a:xfrm>
            <a:off x="5487440" y="1737699"/>
            <a:ext cx="1940910" cy="1976317"/>
          </a:xfrm>
          <a:prstGeom prst="rect">
            <a:avLst/>
          </a:prstGeom>
        </p:spPr>
      </p:pic>
      <p:sp>
        <p:nvSpPr>
          <p:cNvPr id="12" name="Rectangle 11"/>
          <p:cNvSpPr/>
          <p:nvPr/>
        </p:nvSpPr>
        <p:spPr bwMode="auto">
          <a:xfrm>
            <a:off x="1" y="2924495"/>
            <a:ext cx="9144000" cy="1114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0138" y="3170141"/>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Develop</a:t>
            </a:r>
          </a:p>
        </p:txBody>
      </p:sp>
      <p:sp>
        <p:nvSpPr>
          <p:cNvPr id="14" name="TextBox 13"/>
          <p:cNvSpPr txBox="1"/>
          <p:nvPr/>
        </p:nvSpPr>
        <p:spPr>
          <a:xfrm>
            <a:off x="1944368"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Testear</a:t>
            </a:r>
            <a:endParaRPr lang="en-US" dirty="0">
              <a:gradFill>
                <a:gsLst>
                  <a:gs pos="2917">
                    <a:schemeClr val="tx1"/>
                  </a:gs>
                  <a:gs pos="30000">
                    <a:schemeClr val="tx1"/>
                  </a:gs>
                </a:gsLst>
                <a:lin ang="5400000" scaled="0"/>
              </a:gradFill>
            </a:endParaRPr>
          </a:p>
        </p:txBody>
      </p:sp>
      <p:sp>
        <p:nvSpPr>
          <p:cNvPr id="15" name="TextBox 14"/>
          <p:cNvSpPr txBox="1"/>
          <p:nvPr/>
        </p:nvSpPr>
        <p:spPr>
          <a:xfrm>
            <a:off x="3825829"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Build</a:t>
            </a:r>
          </a:p>
        </p:txBody>
      </p:sp>
      <p:sp>
        <p:nvSpPr>
          <p:cNvPr id="16" name="TextBox 15"/>
          <p:cNvSpPr txBox="1"/>
          <p:nvPr/>
        </p:nvSpPr>
        <p:spPr>
          <a:xfrm>
            <a:off x="5712752" y="3243184"/>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Distribuir</a:t>
            </a:r>
            <a:endParaRPr lang="en-US" dirty="0">
              <a:gradFill>
                <a:gsLst>
                  <a:gs pos="2917">
                    <a:schemeClr val="tx1"/>
                  </a:gs>
                  <a:gs pos="30000">
                    <a:schemeClr val="tx1"/>
                  </a:gs>
                </a:gsLst>
                <a:lin ang="5400000" scaled="0"/>
              </a:gradFill>
            </a:endParaRPr>
          </a:p>
        </p:txBody>
      </p:sp>
      <p:sp>
        <p:nvSpPr>
          <p:cNvPr id="17" name="TextBox 16"/>
          <p:cNvSpPr txBox="1"/>
          <p:nvPr/>
        </p:nvSpPr>
        <p:spPr>
          <a:xfrm>
            <a:off x="7596983" y="3223027"/>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Monitorear</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538852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3" name="Rectangle 32"/>
          <p:cNvSpPr/>
          <p:nvPr/>
        </p:nvSpPr>
        <p:spPr bwMode="auto">
          <a:xfrm>
            <a:off x="5386368" y="1533033"/>
            <a:ext cx="1588015" cy="6049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378140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3786014" y="1533033"/>
            <a:ext cx="1581249" cy="6049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169620"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177641" y="1533033"/>
            <a:ext cx="1584599" cy="6049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2551" y="217803"/>
            <a:ext cx="8740640" cy="674558"/>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177641" y="1587384"/>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iOS</a:t>
            </a:r>
          </a:p>
        </p:txBody>
      </p:sp>
      <p:sp>
        <p:nvSpPr>
          <p:cNvPr id="22" name="TextBox 21"/>
          <p:cNvSpPr txBox="1"/>
          <p:nvPr/>
        </p:nvSpPr>
        <p:spPr>
          <a:xfrm>
            <a:off x="5394388"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Windows</a:t>
            </a:r>
          </a:p>
        </p:txBody>
      </p:sp>
      <p:sp>
        <p:nvSpPr>
          <p:cNvPr id="23" name="TextBox 22"/>
          <p:cNvSpPr txBox="1"/>
          <p:nvPr/>
        </p:nvSpPr>
        <p:spPr>
          <a:xfrm>
            <a:off x="3786013"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Android</a:t>
            </a:r>
          </a:p>
        </p:txBody>
      </p:sp>
      <p:sp>
        <p:nvSpPr>
          <p:cNvPr id="24" name="TextBox 23"/>
          <p:cNvSpPr txBox="1"/>
          <p:nvPr/>
        </p:nvSpPr>
        <p:spPr>
          <a:xfrm>
            <a:off x="2179801"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Objective-C</a:t>
            </a:r>
          </a:p>
          <a:p>
            <a:pPr algn="ctr" defTabSz="685462" fontAlgn="base">
              <a:spcBef>
                <a:spcPct val="0"/>
              </a:spcBef>
              <a:spcAft>
                <a:spcPct val="0"/>
              </a:spcAft>
            </a:pPr>
            <a:r>
              <a:rPr lang="en-US" sz="1471" dirty="0">
                <a:solidFill>
                  <a:schemeClr val="bg1"/>
                </a:solidFill>
                <a:latin typeface="+mj-lt"/>
              </a:rPr>
              <a:t>Xcode</a:t>
            </a:r>
          </a:p>
        </p:txBody>
      </p:sp>
      <p:sp>
        <p:nvSpPr>
          <p:cNvPr id="25" name="TextBox 24"/>
          <p:cNvSpPr txBox="1"/>
          <p:nvPr/>
        </p:nvSpPr>
        <p:spPr>
          <a:xfrm>
            <a:off x="5396549"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C#</a:t>
            </a:r>
          </a:p>
          <a:p>
            <a:pPr algn="ctr" defTabSz="685462" fontAlgn="base">
              <a:spcBef>
                <a:spcPct val="0"/>
              </a:spcBef>
              <a:spcAft>
                <a:spcPct val="0"/>
              </a:spcAft>
            </a:pPr>
            <a:r>
              <a:rPr lang="en-US" sz="1471" dirty="0">
                <a:solidFill>
                  <a:schemeClr val="bg1"/>
                </a:solidFill>
                <a:latin typeface="+mj-lt"/>
              </a:rPr>
              <a:t>Visual Studio</a:t>
            </a:r>
          </a:p>
        </p:txBody>
      </p:sp>
      <p:sp>
        <p:nvSpPr>
          <p:cNvPr id="26" name="TextBox 25"/>
          <p:cNvSpPr txBox="1"/>
          <p:nvPr/>
        </p:nvSpPr>
        <p:spPr>
          <a:xfrm>
            <a:off x="3788173"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Java</a:t>
            </a:r>
          </a:p>
          <a:p>
            <a:pPr algn="ctr" defTabSz="685462" fontAlgn="base">
              <a:spcBef>
                <a:spcPct val="0"/>
              </a:spcBef>
              <a:spcAft>
                <a:spcPct val="0"/>
              </a:spcAft>
            </a:pPr>
            <a:r>
              <a:rPr lang="en-US" sz="1471" dirty="0">
                <a:solidFill>
                  <a:schemeClr val="bg1"/>
                </a:solidFill>
                <a:latin typeface="+mj-lt"/>
              </a:rPr>
              <a:t>Android Studio</a:t>
            </a:r>
          </a:p>
        </p:txBody>
      </p:sp>
      <p:sp>
        <p:nvSpPr>
          <p:cNvPr id="28" name="TextBox 27"/>
          <p:cNvSpPr txBox="1"/>
          <p:nvPr/>
        </p:nvSpPr>
        <p:spPr>
          <a:xfrm>
            <a:off x="314586" y="386181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a:t>No se </a:t>
            </a:r>
            <a:r>
              <a:rPr lang="en-US" dirty="0" err="1"/>
              <a:t>comparte</a:t>
            </a:r>
            <a:r>
              <a:rPr lang="en-US" dirty="0"/>
              <a:t> </a:t>
            </a:r>
            <a:r>
              <a:rPr lang="en-US" dirty="0" err="1"/>
              <a:t>código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lenguajes</a:t>
            </a:r>
            <a:r>
              <a:rPr lang="en-US" dirty="0"/>
              <a:t> &amp; </a:t>
            </a:r>
            <a:r>
              <a:rPr lang="en-US" dirty="0" err="1"/>
              <a:t>entornos</a:t>
            </a:r>
            <a:r>
              <a:rPr lang="en-US" dirty="0"/>
              <a:t> de </a:t>
            </a:r>
            <a:r>
              <a:rPr lang="en-US" dirty="0" err="1"/>
              <a:t>desarrollo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equipos</a:t>
            </a:r>
            <a:endParaRPr lang="en-US" dirty="0">
              <a:gradFill>
                <a:gsLst>
                  <a:gs pos="2917">
                    <a:schemeClr val="tx1"/>
                  </a:gs>
                  <a:gs pos="30000">
                    <a:schemeClr val="tx1"/>
                  </a:gs>
                </a:gsLst>
                <a:lin ang="5400000" scaled="0"/>
              </a:gradFill>
            </a:endParaRPr>
          </a:p>
        </p:txBody>
      </p:sp>
      <p:sp>
        <p:nvSpPr>
          <p:cNvPr id="29" name="Left Brace 28"/>
          <p:cNvSpPr/>
          <p:nvPr/>
        </p:nvSpPr>
        <p:spPr>
          <a:xfrm rot="5400000">
            <a:off x="4485056" y="-296088"/>
            <a:ext cx="173891" cy="804800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46" name="Group 45"/>
          <p:cNvGrpSpPr/>
          <p:nvPr/>
        </p:nvGrpSpPr>
        <p:grpSpPr>
          <a:xfrm>
            <a:off x="2676129" y="804314"/>
            <a:ext cx="590408" cy="590408"/>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4287917" y="802104"/>
            <a:ext cx="590408" cy="590408"/>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895037" y="811440"/>
            <a:ext cx="590408" cy="590408"/>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803"/>
            <a:ext cx="8740640" cy="674558"/>
          </a:xfrm>
        </p:spPr>
        <p:txBody>
          <a:bodyPr/>
          <a:lstStyle/>
          <a:p>
            <a:pPr algn="ctr"/>
            <a:r>
              <a:rPr lang="en-US" sz="4400" dirty="0"/>
              <a:t>Escribe </a:t>
            </a:r>
            <a:r>
              <a:rPr lang="en-US" sz="4400" dirty="0" err="1"/>
              <a:t>una</a:t>
            </a:r>
            <a:r>
              <a:rPr lang="en-US" sz="4400" dirty="0"/>
              <a:t> </a:t>
            </a:r>
            <a:r>
              <a:rPr lang="en-US" sz="4400" dirty="0" err="1"/>
              <a:t>vez</a:t>
            </a:r>
            <a:r>
              <a:rPr lang="en-US" sz="4400" dirty="0"/>
              <a:t>, </a:t>
            </a:r>
            <a:r>
              <a:rPr lang="en-US" sz="4400" dirty="0" err="1"/>
              <a:t>corre</a:t>
            </a:r>
            <a:r>
              <a:rPr lang="en-US" sz="4400" dirty="0"/>
              <a:t> </a:t>
            </a:r>
            <a:r>
              <a:rPr lang="en-US" sz="4400" dirty="0" err="1"/>
              <a:t>en</a:t>
            </a:r>
            <a:r>
              <a:rPr lang="en-US" sz="4400" dirty="0"/>
              <a:t> </a:t>
            </a:r>
            <a:r>
              <a:rPr lang="en-US" sz="4400" dirty="0" err="1"/>
              <a:t>todos</a:t>
            </a:r>
            <a:endParaRPr lang="en-US" sz="4400" dirty="0"/>
          </a:p>
        </p:txBody>
      </p:sp>
      <p:sp>
        <p:nvSpPr>
          <p:cNvPr id="35" name="Left Brace 34"/>
          <p:cNvSpPr/>
          <p:nvPr/>
        </p:nvSpPr>
        <p:spPr>
          <a:xfrm rot="5400000">
            <a:off x="4487973" y="287592"/>
            <a:ext cx="168056" cy="6815597"/>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57" name="Group 56"/>
          <p:cNvGrpSpPr/>
          <p:nvPr/>
        </p:nvGrpSpPr>
        <p:grpSpPr>
          <a:xfrm>
            <a:off x="3587007" y="1457214"/>
            <a:ext cx="1969988" cy="1969988"/>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1" cy="572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32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903456" y="1560183"/>
            <a:ext cx="2028553" cy="1710696"/>
          </a:xfrm>
          <a:prstGeom prst="rect">
            <a:avLst/>
          </a:prstGeom>
          <a:noFill/>
        </p:spPr>
        <p:txBody>
          <a:bodyPr wrap="square" lIns="134444" tIns="107555" rIns="134444" bIns="107555" rtlCol="0">
            <a:spAutoFit/>
          </a:bodyPr>
          <a:lstStyle/>
          <a:p>
            <a:pPr algn="r" defTabSz="685462" fontAlgn="base">
              <a:lnSpc>
                <a:spcPct val="110000"/>
              </a:lnSpc>
              <a:spcBef>
                <a:spcPct val="0"/>
              </a:spcBef>
              <a:spcAft>
                <a:spcPct val="0"/>
              </a:spcAft>
            </a:pPr>
            <a:r>
              <a:rPr lang="en-US" sz="2206" dirty="0">
                <a:solidFill>
                  <a:schemeClr val="tx1">
                    <a:lumMod val="75000"/>
                    <a:lumOff val="25000"/>
                  </a:schemeClr>
                </a:solidFill>
              </a:rPr>
              <a:t>Lua</a:t>
            </a:r>
          </a:p>
          <a:p>
            <a:pPr algn="r" defTabSz="685462" fontAlgn="base">
              <a:lnSpc>
                <a:spcPct val="110000"/>
              </a:lnSpc>
              <a:spcBef>
                <a:spcPct val="0"/>
              </a:spcBef>
              <a:spcAft>
                <a:spcPct val="0"/>
              </a:spcAft>
            </a:pPr>
            <a:r>
              <a:rPr lang="en-US" sz="2206" dirty="0">
                <a:solidFill>
                  <a:schemeClr val="tx1">
                    <a:lumMod val="75000"/>
                    <a:lumOff val="25000"/>
                  </a:schemeClr>
                </a:solidFill>
              </a:rPr>
              <a:t>Javascript</a:t>
            </a:r>
          </a:p>
          <a:p>
            <a:pPr algn="r" defTabSz="685462" fontAlgn="base">
              <a:lnSpc>
                <a:spcPct val="110000"/>
              </a:lnSpc>
              <a:spcBef>
                <a:spcPct val="0"/>
              </a:spcBef>
              <a:spcAft>
                <a:spcPct val="0"/>
              </a:spcAft>
            </a:pPr>
            <a:r>
              <a:rPr lang="en-US" sz="2206" dirty="0">
                <a:solidFill>
                  <a:schemeClr val="tx1">
                    <a:lumMod val="75000"/>
                    <a:lumOff val="25000"/>
                  </a:schemeClr>
                </a:solidFill>
              </a:rPr>
              <a:t>Actionscript</a:t>
            </a:r>
          </a:p>
          <a:p>
            <a:pPr algn="r" defTabSz="685462" fontAlgn="base">
              <a:lnSpc>
                <a:spcPct val="110000"/>
              </a:lnSpc>
              <a:spcBef>
                <a:spcPct val="0"/>
              </a:spcBef>
              <a:spcAft>
                <a:spcPct val="0"/>
              </a:spcAft>
            </a:pPr>
            <a:r>
              <a:rPr lang="en-US" sz="2206" dirty="0">
                <a:solidFill>
                  <a:schemeClr val="tx1">
                    <a:lumMod val="75000"/>
                    <a:lumOff val="25000"/>
                  </a:schemeClr>
                </a:solidFill>
              </a:rPr>
              <a:t>HTML+CSS</a:t>
            </a:r>
          </a:p>
        </p:txBody>
      </p:sp>
      <p:cxnSp>
        <p:nvCxnSpPr>
          <p:cNvPr id="38" name="Straight Arrow Connector 37"/>
          <p:cNvCxnSpPr/>
          <p:nvPr/>
        </p:nvCxnSpPr>
        <p:spPr>
          <a:xfrm>
            <a:off x="2949408" y="1877354"/>
            <a:ext cx="645769"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949409" y="2260148"/>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949409" y="2642942"/>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49409" y="3025735"/>
            <a:ext cx="63643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66312" y="1391860"/>
            <a:ext cx="1603245" cy="210069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14586" y="3826370"/>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t>Acceso</a:t>
            </a:r>
            <a:r>
              <a:rPr lang="en-US" sz="1765" dirty="0"/>
              <a:t> </a:t>
            </a:r>
            <a:r>
              <a:rPr lang="en-US" sz="1765" dirty="0" err="1"/>
              <a:t>limitado</a:t>
            </a:r>
            <a:r>
              <a:rPr lang="en-US" sz="1765" dirty="0"/>
              <a:t> a APIs </a:t>
            </a:r>
            <a:r>
              <a:rPr lang="en-US" sz="1765" dirty="0">
                <a:solidFill>
                  <a:schemeClr val="bg2">
                    <a:lumMod val="50000"/>
                  </a:schemeClr>
                </a:solidFill>
              </a:rPr>
              <a:t>•</a:t>
            </a:r>
            <a:r>
              <a:rPr lang="en-US" sz="1765" dirty="0"/>
              <a:t> </a:t>
            </a:r>
            <a:r>
              <a:rPr lang="en-US" sz="1765" dirty="0" err="1"/>
              <a:t>Menos</a:t>
            </a:r>
            <a:r>
              <a:rPr lang="en-US" sz="1765" dirty="0"/>
              <a:t> </a:t>
            </a:r>
            <a:r>
              <a:rPr lang="en-US" sz="1765" dirty="0" err="1"/>
              <a:t>rendimiento</a:t>
            </a:r>
            <a:r>
              <a:rPr lang="en-US" sz="1765" dirty="0"/>
              <a:t> </a:t>
            </a:r>
            <a:r>
              <a:rPr lang="en-US" sz="1765" dirty="0">
                <a:solidFill>
                  <a:schemeClr val="bg2">
                    <a:lumMod val="50000"/>
                  </a:schemeClr>
                </a:solidFill>
              </a:rPr>
              <a:t>•</a:t>
            </a:r>
            <a:r>
              <a:rPr lang="en-US" sz="1765" dirty="0"/>
              <a:t>  </a:t>
            </a:r>
            <a:r>
              <a:rPr lang="en-US" sz="1765" dirty="0" err="1"/>
              <a:t>Experiencia</a:t>
            </a:r>
            <a:r>
              <a:rPr lang="en-US" sz="1765" dirty="0"/>
              <a:t> de </a:t>
            </a:r>
            <a:r>
              <a:rPr lang="en-US" sz="1765" dirty="0" err="1"/>
              <a:t>usuario</a:t>
            </a:r>
            <a:r>
              <a:rPr lang="en-US" sz="1765" dirty="0"/>
              <a:t> </a:t>
            </a:r>
            <a:r>
              <a:rPr lang="en-US" sz="1765" dirty="0" err="1"/>
              <a:t>más</a:t>
            </a:r>
            <a:r>
              <a:rPr lang="en-US" sz="1765" dirty="0"/>
              <a:t> </a:t>
            </a:r>
            <a:r>
              <a:rPr lang="en-US" sz="1765" dirty="0" err="1"/>
              <a:t>pobre</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03902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err="1">
                <a:solidFill>
                  <a:srgbClr val="70ACBB"/>
                </a:solidFill>
              </a:rPr>
              <a:t>Código</a:t>
            </a:r>
            <a:r>
              <a:rPr lang="en-US" dirty="0">
                <a:solidFill>
                  <a:srgbClr val="70ACBB"/>
                </a:solidFill>
              </a:rPr>
              <a:t> </a:t>
            </a:r>
            <a:r>
              <a:rPr lang="en-US" dirty="0" err="1">
                <a:solidFill>
                  <a:srgbClr val="70ACBB"/>
                </a:solidFill>
              </a:rPr>
              <a:t>común</a:t>
            </a:r>
            <a:r>
              <a:rPr lang="en-US" dirty="0">
                <a:solidFill>
                  <a:srgbClr val="70ACBB"/>
                </a:solidFill>
              </a:rPr>
              <a:t> </a:t>
            </a:r>
            <a:r>
              <a:rPr lang="en-US" dirty="0" err="1">
                <a:solidFill>
                  <a:srgbClr val="70ACBB"/>
                </a:solidFill>
              </a:rPr>
              <a:t>compartido</a:t>
            </a:r>
            <a:r>
              <a:rPr lang="en-US" dirty="0">
                <a:solidFill>
                  <a:srgbClr val="70ACBB"/>
                </a:solidFill>
              </a:rPr>
              <a:t> </a:t>
            </a:r>
            <a:r>
              <a:rPr lang="en-US" dirty="0">
                <a:solidFill>
                  <a:srgbClr val="6FBD23"/>
                </a:solidFill>
              </a:rPr>
              <a:t>•</a:t>
            </a:r>
            <a:r>
              <a:rPr lang="en-US" dirty="0">
                <a:solidFill>
                  <a:srgbClr val="16ACEE"/>
                </a:solidFill>
              </a:rPr>
              <a:t>  </a:t>
            </a:r>
            <a:r>
              <a:rPr lang="en-US" dirty="0" err="1">
                <a:solidFill>
                  <a:srgbClr val="70ACBB"/>
                </a:solidFill>
              </a:rPr>
              <a:t>Acceso</a:t>
            </a:r>
            <a:r>
              <a:rPr lang="en-US" dirty="0">
                <a:solidFill>
                  <a:srgbClr val="70ACBB"/>
                </a:solidFill>
              </a:rPr>
              <a:t> 100% a APIs </a:t>
            </a:r>
            <a:r>
              <a:rPr lang="en-US" dirty="0" err="1">
                <a:solidFill>
                  <a:srgbClr val="70ACBB"/>
                </a:solidFill>
              </a:rPr>
              <a:t>nativas</a:t>
            </a:r>
            <a:r>
              <a:rPr lang="en-US" dirty="0">
                <a:solidFill>
                  <a:srgbClr val="70ACBB"/>
                </a:solidFill>
              </a:rPr>
              <a:t> </a:t>
            </a:r>
            <a:r>
              <a:rPr lang="en-US" dirty="0">
                <a:solidFill>
                  <a:srgbClr val="6FBD23"/>
                </a:solidFill>
              </a:rPr>
              <a:t>•</a:t>
            </a:r>
            <a:r>
              <a:rPr lang="en-US" dirty="0">
                <a:solidFill>
                  <a:srgbClr val="16ACEE"/>
                </a:solidFill>
              </a:rPr>
              <a:t>  </a:t>
            </a:r>
            <a:r>
              <a:rPr lang="en-US" dirty="0">
                <a:solidFill>
                  <a:srgbClr val="70ACBB"/>
                </a:solidFill>
              </a:rPr>
              <a:t>Alto </a:t>
            </a:r>
            <a:r>
              <a:rPr lang="en-US" dirty="0" err="1">
                <a:solidFill>
                  <a:srgbClr val="70ACBB"/>
                </a:solidFill>
              </a:rPr>
              <a:t>rendimiento</a:t>
            </a:r>
            <a:endParaRPr lang="en-US" dirty="0">
              <a:solidFill>
                <a:srgbClr val="70ACBB"/>
              </a:solidFill>
            </a:endParaRPr>
          </a:p>
        </p:txBody>
      </p:sp>
      <p:sp>
        <p:nvSpPr>
          <p:cNvPr id="20" name="Left Brace 19"/>
          <p:cNvSpPr/>
          <p:nvPr/>
        </p:nvSpPr>
        <p:spPr>
          <a:xfrm rot="5400000">
            <a:off x="4489538" y="212093"/>
            <a:ext cx="176064" cy="7383893"/>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 name="Group 2"/>
          <p:cNvGrpSpPr/>
          <p:nvPr/>
        </p:nvGrpSpPr>
        <p:grpSpPr>
          <a:xfrm>
            <a:off x="2170406" y="892540"/>
            <a:ext cx="4814330" cy="273190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4"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4962446"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2830401" y="3439157"/>
              <a:ext cx="6393683" cy="892983"/>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206314"/>
            <a:ext cx="8228433" cy="857129"/>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0482" y="3875720"/>
            <a:ext cx="3376872" cy="386581"/>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endParaRPr lang="en-US" sz="1912" dirty="0">
              <a:solidFill>
                <a:schemeClr val="tx1"/>
              </a:solidFill>
            </a:endParaRPr>
          </a:p>
        </p:txBody>
      </p:sp>
      <p:sp>
        <p:nvSpPr>
          <p:cNvPr id="4" name="Text Placeholder 3"/>
          <p:cNvSpPr>
            <a:spLocks noGrp="1"/>
          </p:cNvSpPr>
          <p:nvPr>
            <p:ph type="body" sz="quarter" idx="11"/>
          </p:nvPr>
        </p:nvSpPr>
        <p:spPr>
          <a:xfrm>
            <a:off x="4911614" y="3790048"/>
            <a:ext cx="3370453" cy="677078"/>
          </a:xfrm>
        </p:spPr>
        <p:txBody>
          <a:bodyPr/>
          <a:lstStyle/>
          <a:p>
            <a:pPr algn="ctr">
              <a:lnSpc>
                <a:spcPct val="100000"/>
              </a:lnSpc>
            </a:pPr>
            <a:r>
              <a:rPr lang="en-US" sz="1800" dirty="0">
                <a:solidFill>
                  <a:schemeClr val="tx1"/>
                </a:solidFill>
              </a:rPr>
              <a:t>Con </a:t>
            </a:r>
            <a:r>
              <a:rPr lang="en-US" sz="1800" dirty="0" err="1">
                <a:solidFill>
                  <a:schemeClr val="tx1"/>
                </a:solidFill>
              </a:rPr>
              <a:t>Xamarin.Forms</a:t>
            </a:r>
            <a:r>
              <a:rPr lang="en-US" sz="1800" dirty="0">
                <a:solidFill>
                  <a:schemeClr val="tx1"/>
                </a:solidFill>
              </a:rPr>
              <a:t>:</a:t>
            </a:r>
            <a:br>
              <a:rPr lang="en-US" sz="18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nativo</a:t>
            </a:r>
            <a:endParaRPr lang="en-US" sz="1800" dirty="0">
              <a:solidFill>
                <a:schemeClr val="tx1"/>
              </a:solidFill>
            </a:endParaRPr>
          </a:p>
        </p:txBody>
      </p:sp>
      <p:grpSp>
        <p:nvGrpSpPr>
          <p:cNvPr id="25" name="Group 24"/>
          <p:cNvGrpSpPr/>
          <p:nvPr/>
        </p:nvGrpSpPr>
        <p:grpSpPr>
          <a:xfrm>
            <a:off x="750482" y="1861174"/>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5" y="2021408"/>
              <a:ext cx="2353425"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5"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5"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996"/>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870676" y="2716864"/>
            <a:ext cx="7416006" cy="94911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3826373"/>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grpSp>
        <p:nvGrpSpPr>
          <p:cNvPr id="11" name="Group 10"/>
          <p:cNvGrpSpPr/>
          <p:nvPr/>
        </p:nvGrpSpPr>
        <p:grpSpPr>
          <a:xfrm>
            <a:off x="870677" y="947097"/>
            <a:ext cx="7410474" cy="3052062"/>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89"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5584610"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3396801"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1208989" y="2894802"/>
              <a:ext cx="6521889"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3"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23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881" dirty="0">
                  <a:solidFill>
                    <a:srgbClr val="FFFFFF"/>
                  </a:solidFill>
                </a:rPr>
                <a:t>Linux/Mono</a:t>
              </a:r>
            </a:p>
            <a:p>
              <a:pPr algn="ctr" defTabSz="685462" fontAlgn="base">
                <a:spcBef>
                  <a:spcPct val="0"/>
                </a:spcBef>
                <a:spcAft>
                  <a:spcPct val="0"/>
                </a:spcAft>
              </a:pPr>
              <a:r>
                <a:rPr lang="en-US" sz="881" dirty="0" err="1">
                  <a:solidFill>
                    <a:srgbClr val="FFFFFF"/>
                  </a:solidFill>
                </a:rPr>
                <a:t>CoreCLR</a:t>
              </a:r>
              <a:endParaRPr lang="en-US" sz="881"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Azure</a:t>
              </a:r>
            </a:p>
          </p:txBody>
        </p:sp>
      </p:grpSp>
      <p:sp>
        <p:nvSpPr>
          <p:cNvPr id="50" name="TextBox 49"/>
          <p:cNvSpPr txBox="1"/>
          <p:nvPr/>
        </p:nvSpPr>
        <p:spPr>
          <a:xfrm>
            <a:off x="880858" y="2806934"/>
            <a:ext cx="7400292" cy="66964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 y="1471771"/>
            <a:ext cx="9142703" cy="1902700"/>
          </a:xfrm>
          <a:prstGeom prst="rect">
            <a:avLst/>
          </a:prstGeom>
          <a:noFill/>
        </p:spPr>
        <p:txBody>
          <a:bodyPr wrap="square" rtlCol="0">
            <a:spAutoFit/>
          </a:bodyPr>
          <a:lstStyle/>
          <a:p>
            <a:pPr algn="ctr"/>
            <a:r>
              <a:rPr lang="en-US" sz="5882" dirty="0">
                <a:latin typeface="Segoe UI" charset="0"/>
                <a:ea typeface="Segoe UI" charset="0"/>
                <a:cs typeface="Segoe UI" charset="0"/>
              </a:rPr>
              <a:t>Xamarin </a:t>
            </a:r>
            <a:r>
              <a:rPr lang="en-US" sz="5882" dirty="0" err="1">
                <a:latin typeface="Segoe UI" charset="0"/>
                <a:ea typeface="Segoe UI" charset="0"/>
                <a:cs typeface="Segoe UI" charset="0"/>
              </a:rPr>
              <a:t>ahora</a:t>
            </a:r>
            <a:r>
              <a:rPr lang="en-US" sz="5882" dirty="0">
                <a:latin typeface="Segoe UI" charset="0"/>
                <a:ea typeface="Segoe UI" charset="0"/>
                <a:cs typeface="Segoe UI" charset="0"/>
              </a:rPr>
              <a:t> </a:t>
            </a:r>
            <a:r>
              <a:rPr lang="en-US" sz="5882" b="1" dirty="0">
                <a:latin typeface="Segoe UI" charset="0"/>
                <a:ea typeface="Segoe UI" charset="0"/>
                <a:cs typeface="Segoe UI" charset="0"/>
              </a:rPr>
              <a:t>gratis</a:t>
            </a:r>
            <a:r>
              <a:rPr lang="en-US" sz="5882" dirty="0">
                <a:latin typeface="Segoe UI" charset="0"/>
                <a:ea typeface="Segoe UI" charset="0"/>
                <a:cs typeface="Segoe UI" charset="0"/>
              </a:rPr>
              <a:t> e </a:t>
            </a:r>
            <a:r>
              <a:rPr lang="en-US" sz="5882" dirty="0" err="1">
                <a:latin typeface="Segoe UI" charset="0"/>
                <a:ea typeface="Segoe UI" charset="0"/>
                <a:cs typeface="Segoe UI" charset="0"/>
              </a:rPr>
              <a:t>incluido</a:t>
            </a:r>
            <a:r>
              <a:rPr lang="en-US" sz="5882" dirty="0">
                <a:latin typeface="Segoe UI" charset="0"/>
                <a:ea typeface="Segoe UI" charset="0"/>
                <a:cs typeface="Segoe UI" charset="0"/>
              </a:rPr>
              <a:t> </a:t>
            </a:r>
            <a:r>
              <a:rPr lang="en-US" sz="5882" dirty="0" err="1">
                <a:latin typeface="Segoe UI" charset="0"/>
                <a:ea typeface="Segoe UI" charset="0"/>
                <a:cs typeface="Segoe UI" charset="0"/>
              </a:rPr>
              <a:t>en</a:t>
            </a:r>
            <a:r>
              <a:rPr lang="en-US" sz="588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45" y="442206"/>
            <a:ext cx="8228433" cy="857129"/>
          </a:xfrm>
        </p:spPr>
        <p:txBody>
          <a:bodyPr/>
          <a:lstStyle/>
          <a:p>
            <a:r>
              <a:rPr lang="en-US" sz="4400" dirty="0" err="1"/>
              <a:t>Rendimiento</a:t>
            </a:r>
            <a:r>
              <a:rPr lang="en-US" sz="4400" dirty="0"/>
              <a:t> </a:t>
            </a:r>
            <a:r>
              <a:rPr lang="en-US" sz="4400" dirty="0" err="1"/>
              <a:t>nativo</a:t>
            </a:r>
            <a:endParaRPr lang="en-US" sz="4400" dirty="0"/>
          </a:p>
        </p:txBody>
      </p:sp>
      <p:sp>
        <p:nvSpPr>
          <p:cNvPr id="3" name="Text Placeholder 2"/>
          <p:cNvSpPr>
            <a:spLocks noGrp="1"/>
          </p:cNvSpPr>
          <p:nvPr>
            <p:ph type="body" sz="quarter" idx="10"/>
          </p:nvPr>
        </p:nvSpPr>
        <p:spPr>
          <a:xfrm>
            <a:off x="482644" y="3432989"/>
            <a:ext cx="4033339" cy="988732"/>
          </a:xfrm>
        </p:spPr>
        <p:txBody>
          <a:bodyPr/>
          <a:lstStyle/>
          <a:p>
            <a:pPr lvl="1">
              <a:lnSpc>
                <a:spcPct val="110000"/>
              </a:lnSpc>
              <a:spcBef>
                <a:spcPts val="900"/>
              </a:spcBef>
            </a:pPr>
            <a:r>
              <a:rPr lang="en-US" sz="1600" dirty="0" err="1">
                <a:solidFill>
                  <a:srgbClr val="7E5DBE"/>
                </a:solidFill>
                <a:cs typeface="Segoe UI" panose="020B0502040204020203" pitchFamily="34" charset="0"/>
              </a:rPr>
              <a:t>Xamarin.iOS</a:t>
            </a:r>
            <a:r>
              <a:rPr lang="en-US" sz="1600" dirty="0">
                <a:latin typeface="+mj-lt"/>
                <a:cs typeface="Segoe UI" panose="020B0502040204020203" pitchFamily="34" charset="0"/>
              </a:rPr>
              <a:t> </a:t>
            </a:r>
            <a:r>
              <a:rPr lang="en-US" sz="1600" dirty="0" err="1">
                <a:latin typeface="+mj-lt"/>
                <a:cs typeface="Segoe UI" panose="020B0502040204020203" pitchFamily="34" charset="0"/>
              </a:rPr>
              <a:t>usa</a:t>
            </a:r>
            <a:r>
              <a:rPr lang="en-US" sz="1600" dirty="0">
                <a:latin typeface="+mj-lt"/>
                <a:cs typeface="Segoe UI" panose="020B0502040204020203" pitchFamily="34" charset="0"/>
              </a:rPr>
              <a:t> la </a:t>
            </a:r>
            <a:r>
              <a:rPr lang="en-US" sz="1600" dirty="0" err="1">
                <a:latin typeface="+mj-lt"/>
                <a:cs typeface="Segoe UI" panose="020B0502040204020203" pitchFamily="34" charset="0"/>
              </a:rPr>
              <a:t>compilación</a:t>
            </a:r>
            <a:r>
              <a:rPr lang="en-US" sz="1600" dirty="0">
                <a:latin typeface="+mj-lt"/>
                <a:cs typeface="Segoe UI" panose="020B0502040204020203" pitchFamily="34" charset="0"/>
              </a:rPr>
              <a:t> Ahead Of Time (AOT) para </a:t>
            </a:r>
            <a:r>
              <a:rPr lang="en-US" sz="1600" dirty="0" err="1">
                <a:latin typeface="+mj-lt"/>
                <a:cs typeface="Segoe UI" panose="020B0502040204020203" pitchFamily="34" charset="0"/>
              </a:rPr>
              <a:t>crear</a:t>
            </a:r>
            <a:r>
              <a:rPr lang="en-US" sz="1600" dirty="0">
                <a:latin typeface="+mj-lt"/>
                <a:cs typeface="Segoe UI" panose="020B0502040204020203" pitchFamily="34" charset="0"/>
              </a:rPr>
              <a:t> un </a:t>
            </a:r>
            <a:r>
              <a:rPr lang="en-US" sz="1600" dirty="0" err="1">
                <a:latin typeface="+mj-lt"/>
                <a:cs typeface="Segoe UI" panose="020B0502040204020203" pitchFamily="34" charset="0"/>
              </a:rPr>
              <a:t>binario</a:t>
            </a:r>
            <a:r>
              <a:rPr lang="en-US" sz="1600"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4684039" y="3432988"/>
            <a:ext cx="4033339" cy="988732"/>
          </a:xfrm>
        </p:spPr>
        <p:txBody>
          <a:bodyPr/>
          <a:lstStyle/>
          <a:p>
            <a:pPr marL="169211" lvl="1" defTabSz="335950">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a:t>
            </a:r>
            <a:r>
              <a:rPr lang="en-US" sz="1765" dirty="0" err="1">
                <a:latin typeface="+mj-lt"/>
                <a:cs typeface="Segoe UI" panose="020B0502040204020203" pitchFamily="34" charset="0"/>
              </a:rPr>
              <a:t>toma</a:t>
            </a:r>
            <a:r>
              <a:rPr lang="en-US" sz="1765" dirty="0">
                <a:latin typeface="+mj-lt"/>
                <a:cs typeface="Segoe UI" panose="020B0502040204020203" pitchFamily="34" charset="0"/>
              </a:rPr>
              <a:t> </a:t>
            </a:r>
            <a:r>
              <a:rPr lang="en-US" sz="1765" dirty="0" err="1">
                <a:latin typeface="+mj-lt"/>
                <a:cs typeface="Segoe UI" panose="020B0502040204020203" pitchFamily="34" charset="0"/>
              </a:rPr>
              <a:t>ventaja</a:t>
            </a:r>
            <a:r>
              <a:rPr lang="en-US" sz="1765" dirty="0">
                <a:latin typeface="+mj-lt"/>
                <a:cs typeface="Segoe UI" panose="020B0502040204020203" pitchFamily="34" charset="0"/>
              </a:rPr>
              <a:t> de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Just In Time (JIT) </a:t>
            </a:r>
            <a:r>
              <a:rPr lang="en-US" sz="1765" dirty="0" err="1">
                <a:latin typeface="+mj-lt"/>
                <a:cs typeface="Segoe UI" panose="020B0502040204020203" pitchFamily="34" charset="0"/>
              </a:rPr>
              <a:t>en</a:t>
            </a:r>
            <a:r>
              <a:rPr lang="en-US" sz="1765" dirty="0">
                <a:latin typeface="+mj-lt"/>
                <a:cs typeface="Segoe UI" panose="020B0502040204020203" pitchFamily="34" charset="0"/>
              </a:rPr>
              <a:t> </a:t>
            </a:r>
            <a:r>
              <a:rPr lang="en-US" sz="1765" dirty="0" err="1">
                <a:latin typeface="+mj-lt"/>
                <a:cs typeface="Segoe UI" panose="020B0502040204020203" pitchFamily="34" charset="0"/>
              </a:rPr>
              <a:t>dispositivos</a:t>
            </a:r>
            <a:r>
              <a:rPr lang="en-US" sz="1765" dirty="0">
                <a:latin typeface="+mj-lt"/>
                <a:cs typeface="Segoe UI" panose="020B0502040204020203" pitchFamily="34" charset="0"/>
              </a:rPr>
              <a:t> Android.</a:t>
            </a:r>
          </a:p>
        </p:txBody>
      </p:sp>
      <p:grpSp>
        <p:nvGrpSpPr>
          <p:cNvPr id="6" name="Group 5"/>
          <p:cNvGrpSpPr/>
          <p:nvPr/>
        </p:nvGrpSpPr>
        <p:grpSpPr>
          <a:xfrm>
            <a:off x="586508" y="1401196"/>
            <a:ext cx="7952222" cy="192993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372452" y="38079"/>
            <a:ext cx="8228433" cy="857129"/>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649" y="895208"/>
            <a:ext cx="9142703" cy="4661293"/>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DEA453E-DB43-4252-9F8A-8F68D54FC15F}"/>
              </a:ext>
            </a:extLst>
          </p:cNvPr>
          <p:cNvSpPr>
            <a:spLocks noGrp="1"/>
          </p:cNvSpPr>
          <p:nvPr>
            <p:ph type="title"/>
          </p:nvPr>
        </p:nvSpPr>
        <p:spPr/>
        <p:txBody>
          <a:bodyPr/>
          <a:lstStyle/>
          <a:p>
            <a:r>
              <a:rPr lang="es-ES" dirty="0"/>
              <a:t>Sponsors</a:t>
            </a:r>
          </a:p>
        </p:txBody>
      </p:sp>
      <p:sp>
        <p:nvSpPr>
          <p:cNvPr id="11" name="Marcador de texto 10">
            <a:extLst>
              <a:ext uri="{FF2B5EF4-FFF2-40B4-BE49-F238E27FC236}">
                <a16:creationId xmlns:a16="http://schemas.microsoft.com/office/drawing/2014/main" id="{04FBB3B4-B959-4552-BDAA-BA17D4CEC2E6}"/>
              </a:ext>
            </a:extLst>
          </p:cNvPr>
          <p:cNvSpPr>
            <a:spLocks noGrp="1"/>
          </p:cNvSpPr>
          <p:nvPr>
            <p:ph type="body" sz="quarter" idx="17"/>
          </p:nvPr>
        </p:nvSpPr>
        <p:spPr/>
        <p:txBody>
          <a:bodyPr/>
          <a:lstStyle/>
          <a:p>
            <a:r>
              <a:rPr lang="es-ES" dirty="0"/>
              <a:t>Sin ellos no sería posible el evento!</a:t>
            </a:r>
          </a:p>
        </p:txBody>
      </p:sp>
      <p:pic>
        <p:nvPicPr>
          <p:cNvPr id="14" name="Imagen 13">
            <a:extLst>
              <a:ext uri="{FF2B5EF4-FFF2-40B4-BE49-F238E27FC236}">
                <a16:creationId xmlns:a16="http://schemas.microsoft.com/office/drawing/2014/main" id="{67B3E87C-478B-447E-B497-A69E699FE853}"/>
              </a:ext>
            </a:extLst>
          </p:cNvPr>
          <p:cNvPicPr>
            <a:picLocks noChangeAspect="1"/>
          </p:cNvPicPr>
          <p:nvPr/>
        </p:nvPicPr>
        <p:blipFill>
          <a:blip r:embed="rId2"/>
          <a:stretch>
            <a:fillRect/>
          </a:stretch>
        </p:blipFill>
        <p:spPr>
          <a:xfrm>
            <a:off x="5929313" y="0"/>
            <a:ext cx="3214687" cy="5143500"/>
          </a:xfrm>
          <a:prstGeom prst="rect">
            <a:avLst/>
          </a:prstGeom>
        </p:spPr>
      </p:pic>
      <p:pic>
        <p:nvPicPr>
          <p:cNvPr id="16" name="Imagen 15">
            <a:extLst>
              <a:ext uri="{FF2B5EF4-FFF2-40B4-BE49-F238E27FC236}">
                <a16:creationId xmlns:a16="http://schemas.microsoft.com/office/drawing/2014/main" id="{8EA13F61-27E7-4F07-A7D3-E766BF787730}"/>
              </a:ext>
            </a:extLst>
          </p:cNvPr>
          <p:cNvPicPr>
            <a:picLocks noChangeAspect="1"/>
          </p:cNvPicPr>
          <p:nvPr/>
        </p:nvPicPr>
        <p:blipFill>
          <a:blip r:embed="rId3"/>
          <a:stretch>
            <a:fillRect/>
          </a:stretch>
        </p:blipFill>
        <p:spPr>
          <a:xfrm>
            <a:off x="457200" y="1284078"/>
            <a:ext cx="2343150" cy="781050"/>
          </a:xfrm>
          <a:prstGeom prst="rect">
            <a:avLst/>
          </a:prstGeom>
        </p:spPr>
      </p:pic>
      <p:pic>
        <p:nvPicPr>
          <p:cNvPr id="18" name="Imagen 17">
            <a:extLst>
              <a:ext uri="{FF2B5EF4-FFF2-40B4-BE49-F238E27FC236}">
                <a16:creationId xmlns:a16="http://schemas.microsoft.com/office/drawing/2014/main" id="{019DF875-2A14-467D-9ED6-3DF6440487C1}"/>
              </a:ext>
            </a:extLst>
          </p:cNvPr>
          <p:cNvPicPr>
            <a:picLocks noChangeAspect="1"/>
          </p:cNvPicPr>
          <p:nvPr/>
        </p:nvPicPr>
        <p:blipFill>
          <a:blip r:embed="rId4"/>
          <a:stretch>
            <a:fillRect/>
          </a:stretch>
        </p:blipFill>
        <p:spPr>
          <a:xfrm>
            <a:off x="3395841" y="1345990"/>
            <a:ext cx="1800225" cy="657225"/>
          </a:xfrm>
          <a:prstGeom prst="rect">
            <a:avLst/>
          </a:prstGeom>
        </p:spPr>
      </p:pic>
      <p:pic>
        <p:nvPicPr>
          <p:cNvPr id="20" name="Imagen 19">
            <a:extLst>
              <a:ext uri="{FF2B5EF4-FFF2-40B4-BE49-F238E27FC236}">
                <a16:creationId xmlns:a16="http://schemas.microsoft.com/office/drawing/2014/main" id="{B1FC0C32-2B07-4FCF-A1DA-A64C30B58010}"/>
              </a:ext>
            </a:extLst>
          </p:cNvPr>
          <p:cNvPicPr>
            <a:picLocks noChangeAspect="1"/>
          </p:cNvPicPr>
          <p:nvPr/>
        </p:nvPicPr>
        <p:blipFill>
          <a:blip r:embed="rId5"/>
          <a:stretch>
            <a:fillRect/>
          </a:stretch>
        </p:blipFill>
        <p:spPr>
          <a:xfrm>
            <a:off x="457200" y="2230026"/>
            <a:ext cx="2209800" cy="523875"/>
          </a:xfrm>
          <a:prstGeom prst="rect">
            <a:avLst/>
          </a:prstGeom>
        </p:spPr>
      </p:pic>
      <p:pic>
        <p:nvPicPr>
          <p:cNvPr id="22" name="Imagen 21">
            <a:extLst>
              <a:ext uri="{FF2B5EF4-FFF2-40B4-BE49-F238E27FC236}">
                <a16:creationId xmlns:a16="http://schemas.microsoft.com/office/drawing/2014/main" id="{D318CD70-69FC-4D1B-857F-EBFB348BDE38}"/>
              </a:ext>
            </a:extLst>
          </p:cNvPr>
          <p:cNvPicPr>
            <a:picLocks noChangeAspect="1"/>
          </p:cNvPicPr>
          <p:nvPr/>
        </p:nvPicPr>
        <p:blipFill>
          <a:blip r:embed="rId6"/>
          <a:stretch>
            <a:fillRect/>
          </a:stretch>
        </p:blipFill>
        <p:spPr>
          <a:xfrm>
            <a:off x="447675" y="2984470"/>
            <a:ext cx="2219325" cy="485775"/>
          </a:xfrm>
          <a:prstGeom prst="rect">
            <a:avLst/>
          </a:prstGeom>
        </p:spPr>
      </p:pic>
      <p:pic>
        <p:nvPicPr>
          <p:cNvPr id="24" name="Imagen 23">
            <a:extLst>
              <a:ext uri="{FF2B5EF4-FFF2-40B4-BE49-F238E27FC236}">
                <a16:creationId xmlns:a16="http://schemas.microsoft.com/office/drawing/2014/main" id="{BCD53166-230C-45DF-94B3-740B6209B00D}"/>
              </a:ext>
            </a:extLst>
          </p:cNvPr>
          <p:cNvPicPr>
            <a:picLocks noChangeAspect="1"/>
          </p:cNvPicPr>
          <p:nvPr/>
        </p:nvPicPr>
        <p:blipFill>
          <a:blip r:embed="rId7"/>
          <a:stretch>
            <a:fillRect/>
          </a:stretch>
        </p:blipFill>
        <p:spPr>
          <a:xfrm>
            <a:off x="3214688" y="2242638"/>
            <a:ext cx="2268477" cy="717970"/>
          </a:xfrm>
          <a:prstGeom prst="rect">
            <a:avLst/>
          </a:prstGeom>
        </p:spPr>
      </p:pic>
      <p:pic>
        <p:nvPicPr>
          <p:cNvPr id="26" name="Imagen 25">
            <a:extLst>
              <a:ext uri="{FF2B5EF4-FFF2-40B4-BE49-F238E27FC236}">
                <a16:creationId xmlns:a16="http://schemas.microsoft.com/office/drawing/2014/main" id="{A548D934-BC7E-48B2-B942-E5FF66E53EB8}"/>
              </a:ext>
            </a:extLst>
          </p:cNvPr>
          <p:cNvPicPr>
            <a:picLocks noChangeAspect="1"/>
          </p:cNvPicPr>
          <p:nvPr/>
        </p:nvPicPr>
        <p:blipFill>
          <a:blip r:embed="rId8"/>
          <a:stretch>
            <a:fillRect/>
          </a:stretch>
        </p:blipFill>
        <p:spPr>
          <a:xfrm>
            <a:off x="1932437" y="4160318"/>
            <a:ext cx="1172049" cy="667020"/>
          </a:xfrm>
          <a:prstGeom prst="rect">
            <a:avLst/>
          </a:prstGeom>
        </p:spPr>
      </p:pic>
      <p:pic>
        <p:nvPicPr>
          <p:cNvPr id="28" name="Imagen 27">
            <a:extLst>
              <a:ext uri="{FF2B5EF4-FFF2-40B4-BE49-F238E27FC236}">
                <a16:creationId xmlns:a16="http://schemas.microsoft.com/office/drawing/2014/main" id="{87BB5362-34BB-44CB-B7AE-2B565276E530}"/>
              </a:ext>
            </a:extLst>
          </p:cNvPr>
          <p:cNvPicPr>
            <a:picLocks noChangeAspect="1"/>
          </p:cNvPicPr>
          <p:nvPr/>
        </p:nvPicPr>
        <p:blipFill>
          <a:blip r:embed="rId9"/>
          <a:stretch>
            <a:fillRect/>
          </a:stretch>
        </p:blipFill>
        <p:spPr>
          <a:xfrm>
            <a:off x="445672" y="3686975"/>
            <a:ext cx="1004033" cy="1004033"/>
          </a:xfrm>
          <a:prstGeom prst="rect">
            <a:avLst/>
          </a:prstGeom>
        </p:spPr>
      </p:pic>
      <p:pic>
        <p:nvPicPr>
          <p:cNvPr id="30" name="Imagen 29">
            <a:extLst>
              <a:ext uri="{FF2B5EF4-FFF2-40B4-BE49-F238E27FC236}">
                <a16:creationId xmlns:a16="http://schemas.microsoft.com/office/drawing/2014/main" id="{70717D7D-F6DD-4919-89B4-F87D6C067942}"/>
              </a:ext>
            </a:extLst>
          </p:cNvPr>
          <p:cNvPicPr>
            <a:picLocks noChangeAspect="1"/>
          </p:cNvPicPr>
          <p:nvPr/>
        </p:nvPicPr>
        <p:blipFill>
          <a:blip r:embed="rId10"/>
          <a:stretch>
            <a:fillRect/>
          </a:stretch>
        </p:blipFill>
        <p:spPr>
          <a:xfrm>
            <a:off x="3042275" y="2883822"/>
            <a:ext cx="2614790" cy="635312"/>
          </a:xfrm>
          <a:prstGeom prst="rect">
            <a:avLst/>
          </a:prstGeom>
        </p:spPr>
      </p:pic>
      <p:pic>
        <p:nvPicPr>
          <p:cNvPr id="32" name="Imagen 31">
            <a:extLst>
              <a:ext uri="{FF2B5EF4-FFF2-40B4-BE49-F238E27FC236}">
                <a16:creationId xmlns:a16="http://schemas.microsoft.com/office/drawing/2014/main" id="{0B21E7C5-354D-41B7-A97F-39D160643A6D}"/>
              </a:ext>
            </a:extLst>
          </p:cNvPr>
          <p:cNvPicPr>
            <a:picLocks noChangeAspect="1"/>
          </p:cNvPicPr>
          <p:nvPr/>
        </p:nvPicPr>
        <p:blipFill>
          <a:blip r:embed="rId11"/>
          <a:stretch>
            <a:fillRect/>
          </a:stretch>
        </p:blipFill>
        <p:spPr>
          <a:xfrm>
            <a:off x="3364135" y="3504515"/>
            <a:ext cx="1930429" cy="803987"/>
          </a:xfrm>
          <a:prstGeom prst="rect">
            <a:avLst/>
          </a:prstGeom>
        </p:spPr>
      </p:pic>
    </p:spTree>
    <p:extLst>
      <p:ext uri="{BB962C8B-B14F-4D97-AF65-F5344CB8AC3E}">
        <p14:creationId xmlns:p14="http://schemas.microsoft.com/office/powerpoint/2010/main" val="301923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 y="366"/>
            <a:ext cx="9142703" cy="563255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37379" y="299659"/>
            <a:ext cx="2604038" cy="857129"/>
          </a:xfrm>
        </p:spPr>
        <p:txBody>
          <a:bodyPr/>
          <a:lstStyle/>
          <a:p>
            <a:r>
              <a:rPr lang="en-US" sz="4799" dirty="0"/>
              <a:t>C# </a:t>
            </a:r>
            <a:r>
              <a:rPr lang="en-US" sz="4799" dirty="0" err="1"/>
              <a:t>mola</a:t>
            </a:r>
            <a:endParaRPr lang="en-US" sz="4799" dirty="0"/>
          </a:p>
        </p:txBody>
      </p:sp>
      <p:sp>
        <p:nvSpPr>
          <p:cNvPr id="12" name="Title 1"/>
          <p:cNvSpPr txBox="1">
            <a:spLocks/>
          </p:cNvSpPr>
          <p:nvPr/>
        </p:nvSpPr>
        <p:spPr>
          <a:xfrm>
            <a:off x="6389656" y="2851996"/>
            <a:ext cx="2604038" cy="1278912"/>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799" b="1" dirty="0"/>
              <a:t>Y lo </a:t>
            </a:r>
            <a:r>
              <a:rPr lang="en-US" sz="4799" b="1" dirty="0" err="1"/>
              <a:t>sabes</a:t>
            </a:r>
            <a:r>
              <a:rPr lang="en-US" sz="4799" b="1" dirty="0"/>
              <a:t>!</a:t>
            </a:r>
          </a:p>
        </p:txBody>
      </p:sp>
    </p:spTree>
    <p:extLst>
      <p:ext uri="{BB962C8B-B14F-4D97-AF65-F5344CB8AC3E}">
        <p14:creationId xmlns:p14="http://schemas.microsoft.com/office/powerpoint/2010/main" val="149835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128233"/>
            <a:ext cx="8228433" cy="857129"/>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5333" y="1013381"/>
            <a:ext cx="3398254" cy="97661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4766" y="3231289"/>
            <a:ext cx="3398254" cy="97841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84766" y="2057729"/>
            <a:ext cx="3379388" cy="11058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13755" y="1224728"/>
            <a:ext cx="3336207"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LINQ</a:t>
            </a:r>
          </a:p>
        </p:txBody>
      </p:sp>
      <p:sp>
        <p:nvSpPr>
          <p:cNvPr id="7" name="TextBox 6"/>
          <p:cNvSpPr txBox="1"/>
          <p:nvPr/>
        </p:nvSpPr>
        <p:spPr>
          <a:xfrm>
            <a:off x="4813754" y="2332601"/>
            <a:ext cx="4129436"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XML</a:t>
            </a:r>
          </a:p>
        </p:txBody>
      </p:sp>
      <p:sp>
        <p:nvSpPr>
          <p:cNvPr id="8" name="TextBox 7"/>
          <p:cNvSpPr txBox="1"/>
          <p:nvPr/>
        </p:nvSpPr>
        <p:spPr>
          <a:xfrm>
            <a:off x="4764135" y="3277314"/>
            <a:ext cx="4129436" cy="886366"/>
          </a:xfrm>
          <a:prstGeom prst="rect">
            <a:avLst/>
          </a:prstGeom>
          <a:noFill/>
        </p:spPr>
        <p:txBody>
          <a:bodyPr wrap="square" lIns="137141" tIns="109713" rIns="137141" bIns="109713" rtlCol="0">
            <a:spAutoFit/>
          </a:bodyPr>
          <a:lstStyle/>
          <a:p>
            <a:pPr>
              <a:lnSpc>
                <a:spcPct val="90000"/>
              </a:lnSpc>
              <a:spcAft>
                <a:spcPts val="450"/>
              </a:spcAft>
            </a:pPr>
            <a:r>
              <a:rPr lang="en-US" sz="2400" dirty="0" err="1">
                <a:gradFill>
                  <a:gsLst>
                    <a:gs pos="2917">
                      <a:schemeClr val="tx1"/>
                    </a:gs>
                    <a:gs pos="30000">
                      <a:schemeClr val="tx1"/>
                    </a:gs>
                  </a:gsLst>
                  <a:lin ang="5400000" scaled="0"/>
                </a:gradFill>
              </a:rPr>
              <a:t>Gestión</a:t>
            </a:r>
            <a:r>
              <a:rPr lang="en-US" sz="2400" dirty="0">
                <a:gradFill>
                  <a:gsLst>
                    <a:gs pos="2917">
                      <a:schemeClr val="tx1"/>
                    </a:gs>
                    <a:gs pos="30000">
                      <a:schemeClr val="tx1"/>
                    </a:gs>
                  </a:gsLst>
                  <a:lin ang="5400000" scaled="0"/>
                </a:gradFill>
              </a:rPr>
              <a:t> de </a:t>
            </a:r>
            <a:r>
              <a:rPr lang="en-US" sz="2400" dirty="0" err="1">
                <a:gradFill>
                  <a:gsLst>
                    <a:gs pos="2917">
                      <a:schemeClr val="tx1"/>
                    </a:gs>
                    <a:gs pos="30000">
                      <a:schemeClr val="tx1"/>
                    </a:gs>
                  </a:gsLst>
                  <a:lin ang="5400000" scaled="0"/>
                </a:gradFill>
              </a:rPr>
              <a:t>eventos</a:t>
            </a:r>
            <a:r>
              <a:rPr lang="en-US" sz="2400" dirty="0">
                <a:gradFill>
                  <a:gsLst>
                    <a:gs pos="2917">
                      <a:schemeClr val="tx1"/>
                    </a:gs>
                    <a:gs pos="30000">
                      <a:schemeClr val="tx1"/>
                    </a:gs>
                  </a:gsLst>
                  <a:lin ang="5400000" scaled="0"/>
                </a:gradFill>
              </a:rPr>
              <a:t> y </a:t>
            </a:r>
            <a:r>
              <a:rPr lang="en-US" sz="2400" dirty="0" err="1">
                <a:gradFill>
                  <a:gsLst>
                    <a:gs pos="2917">
                      <a:schemeClr val="tx1"/>
                    </a:gs>
                    <a:gs pos="30000">
                      <a:schemeClr val="tx1"/>
                    </a:gs>
                  </a:gsLst>
                  <a:lin ang="5400000" scaled="0"/>
                </a:gradFill>
              </a:rPr>
              <a:t>delegados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3" y="1756587"/>
            <a:ext cx="8228433" cy="955222"/>
          </a:xfrm>
        </p:spPr>
        <p:txBody>
          <a:bodyPr/>
          <a:lstStyle/>
          <a:p>
            <a:pPr algn="ctr"/>
            <a:r>
              <a:rPr lang="es-ES_tradnl" sz="7199" spc="-300" dirty="0">
                <a:solidFill>
                  <a:schemeClr val="tx1">
                    <a:lumMod val="50000"/>
                    <a:lumOff val="50000"/>
                  </a:schemeClr>
                </a:solidFill>
              </a:rPr>
              <a:t>¿</a:t>
            </a:r>
            <a:r>
              <a:rPr lang="es-ES_tradnl" sz="5294" spc="-300" dirty="0">
                <a:solidFill>
                  <a:schemeClr val="tx1">
                    <a:lumMod val="50000"/>
                    <a:lumOff val="50000"/>
                  </a:schemeClr>
                </a:solidFill>
              </a:rPr>
              <a:t>Cómo funciona es </a:t>
            </a:r>
            <a:r>
              <a:rPr lang="es-ES_tradnl" sz="5294" spc="-300" dirty="0" err="1">
                <a:solidFill>
                  <a:schemeClr val="accent2"/>
                </a:solidFill>
              </a:rPr>
              <a:t>Xamarin</a:t>
            </a:r>
            <a:r>
              <a:rPr lang="es-ES_tradnl" sz="5294" spc="-300" dirty="0">
                <a:solidFill>
                  <a:schemeClr val="tx1">
                    <a:lumMod val="50000"/>
                    <a:lumOff val="50000"/>
                  </a:schemeClr>
                </a:solidFill>
              </a:rPr>
              <a:t>?</a:t>
            </a:r>
            <a:endParaRPr lang="es-ES_tradnl" sz="7199" spc="-3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03" y="353920"/>
            <a:ext cx="8228433" cy="857129"/>
          </a:xfrm>
        </p:spPr>
        <p:txBody>
          <a:bodyPr/>
          <a:lstStyle/>
          <a:p>
            <a:r>
              <a:rPr lang="en-US" dirty="0"/>
              <a:t>Windows APIs</a:t>
            </a:r>
          </a:p>
        </p:txBody>
      </p:sp>
      <p:grpSp>
        <p:nvGrpSpPr>
          <p:cNvPr id="44" name="Group 43"/>
          <p:cNvGrpSpPr/>
          <p:nvPr/>
        </p:nvGrpSpPr>
        <p:grpSpPr>
          <a:xfrm>
            <a:off x="569272" y="1339343"/>
            <a:ext cx="8036069" cy="779756"/>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Microsoft.Phone</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Microsoft.Networking</a:t>
              </a:r>
              <a:endParaRPr lang="en-US" sz="1103"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Windows.Storage</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Windows.Foundation</a:t>
              </a:r>
              <a:endParaRPr lang="en-US" sz="1103"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Microsoft.Devices</a:t>
              </a:r>
              <a:endParaRPr lang="en-US" sz="1325" dirty="0">
                <a:solidFill>
                  <a:srgbClr val="FFFFFF"/>
                </a:solidFill>
                <a:cs typeface="Helvetica Light"/>
              </a:endParaRPr>
            </a:p>
          </p:txBody>
        </p:sp>
        <p:sp>
          <p:nvSpPr>
            <p:cNvPr id="34" name="TextBox 33"/>
            <p:cNvSpPr txBox="1"/>
            <p:nvPr/>
          </p:nvSpPr>
          <p:spPr>
            <a:xfrm>
              <a:off x="6299200" y="1820862"/>
              <a:ext cx="369417" cy="627948"/>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6786" y="3860179"/>
            <a:ext cx="880082" cy="682513"/>
          </a:xfrm>
          <a:prstGeom prst="rect">
            <a:avLst/>
          </a:prstGeom>
        </p:spPr>
      </p:pic>
      <p:grpSp>
        <p:nvGrpSpPr>
          <p:cNvPr id="38" name="Group 37"/>
          <p:cNvGrpSpPr/>
          <p:nvPr/>
        </p:nvGrpSpPr>
        <p:grpSpPr>
          <a:xfrm>
            <a:off x="565904" y="2823835"/>
            <a:ext cx="8036069" cy="499664"/>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grpSp>
      <p:sp>
        <p:nvSpPr>
          <p:cNvPr id="24" name="Rounded Rectangle 23"/>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25" name="Rounded Rectangle 24"/>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26" name="Rounded Rectangle 25"/>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27" name="Rounded Rectangle 26"/>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28" name="Rounded Rectangle 27"/>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456" y="462456"/>
            <a:ext cx="8228433" cy="857129"/>
          </a:xfrm>
        </p:spPr>
        <p:txBody>
          <a:bodyPr/>
          <a:lstStyle/>
          <a:p>
            <a:r>
              <a:rPr lang="en-US" sz="4400" dirty="0"/>
              <a:t>iOS – </a:t>
            </a:r>
            <a:r>
              <a:rPr lang="en-US" sz="4400" dirty="0" err="1"/>
              <a:t>Acceso</a:t>
            </a:r>
            <a:r>
              <a:rPr lang="en-US" sz="4400" dirty="0"/>
              <a:t> al 100% de las APIs</a:t>
            </a:r>
          </a:p>
        </p:txBody>
      </p:sp>
      <p:grpSp>
        <p:nvGrpSpPr>
          <p:cNvPr id="3" name="Group 2"/>
          <p:cNvGrpSpPr/>
          <p:nvPr/>
        </p:nvGrpSpPr>
        <p:grpSpPr>
          <a:xfrm>
            <a:off x="569272" y="1447878"/>
            <a:ext cx="8036069" cy="67122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MapKit</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UIKit</a:t>
              </a:r>
              <a:endParaRPr lang="en-US" sz="132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iBeacon</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CoreGraphics</a:t>
              </a:r>
              <a:endParaRPr lang="en-US" sz="132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CoreMotion</a:t>
              </a:r>
              <a:endParaRPr lang="en-US" sz="1325" dirty="0">
                <a:solidFill>
                  <a:srgbClr val="FFFFFF"/>
                </a:solidFill>
                <a:cs typeface="Helvetica Light"/>
              </a:endParaRPr>
            </a:p>
          </p:txBody>
        </p:sp>
        <p:sp>
          <p:nvSpPr>
            <p:cNvPr id="34" name="TextBox 33"/>
            <p:cNvSpPr txBox="1"/>
            <p:nvPr/>
          </p:nvSpPr>
          <p:spPr>
            <a:xfrm>
              <a:off x="6299200" y="1968500"/>
              <a:ext cx="369417" cy="62794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7" name="Left Brace 36"/>
          <p:cNvSpPr/>
          <p:nvPr/>
        </p:nvSpPr>
        <p:spPr>
          <a:xfrm rot="5400000" flipH="1">
            <a:off x="4450627" y="-294535"/>
            <a:ext cx="280093" cy="8029334"/>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2" name="Rounded Rectangle 31"/>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409937"/>
            <a:ext cx="8228433" cy="857129"/>
          </a:xfrm>
        </p:spPr>
        <p:txBody>
          <a:bodyPr/>
          <a:lstStyle/>
          <a:p>
            <a:r>
              <a:rPr lang="en-US" sz="4000" dirty="0"/>
              <a:t>Android – </a:t>
            </a:r>
            <a:r>
              <a:rPr lang="en-US" sz="4000" dirty="0" err="1"/>
              <a:t>Acceso</a:t>
            </a:r>
            <a:r>
              <a:rPr lang="en-US" sz="4000" dirty="0"/>
              <a:t> al 100%de las  APIs</a:t>
            </a:r>
          </a:p>
        </p:txBody>
      </p:sp>
      <p:sp>
        <p:nvSpPr>
          <p:cNvPr id="19" name="Rounded Rectangle 18"/>
          <p:cNvSpPr/>
          <p:nvPr/>
        </p:nvSpPr>
        <p:spPr>
          <a:xfrm>
            <a:off x="56927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Text-to-speech</a:t>
            </a:r>
          </a:p>
        </p:txBody>
      </p:sp>
      <p:sp>
        <p:nvSpPr>
          <p:cNvPr id="20" name="Rounded Rectangle 19"/>
          <p:cNvSpPr/>
          <p:nvPr/>
        </p:nvSpPr>
        <p:spPr>
          <a:xfrm>
            <a:off x="2196988"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ActionBar</a:t>
            </a:r>
            <a:endParaRPr lang="en-US" sz="1325" dirty="0">
              <a:solidFill>
                <a:srgbClr val="FFFFFF"/>
              </a:solidFill>
              <a:cs typeface="Helvetica Light"/>
            </a:endParaRPr>
          </a:p>
        </p:txBody>
      </p:sp>
      <p:sp>
        <p:nvSpPr>
          <p:cNvPr id="21" name="Rounded Rectangle 20"/>
          <p:cNvSpPr/>
          <p:nvPr/>
        </p:nvSpPr>
        <p:spPr>
          <a:xfrm>
            <a:off x="382470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75" dirty="0">
                <a:solidFill>
                  <a:srgbClr val="FFFFFF"/>
                </a:solidFill>
                <a:cs typeface="Helvetica Light"/>
              </a:rPr>
              <a:t>Printing Framework</a:t>
            </a:r>
          </a:p>
        </p:txBody>
      </p:sp>
      <p:sp>
        <p:nvSpPr>
          <p:cNvPr id="22" name="Rounded Rectangle 21"/>
          <p:cNvSpPr/>
          <p:nvPr/>
        </p:nvSpPr>
        <p:spPr>
          <a:xfrm>
            <a:off x="5452419"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Renderscript</a:t>
            </a:r>
            <a:endParaRPr lang="en-US" sz="1325" dirty="0">
              <a:solidFill>
                <a:srgbClr val="FFFFFF"/>
              </a:solidFill>
              <a:cs typeface="Helvetica Light"/>
            </a:endParaRPr>
          </a:p>
        </p:txBody>
      </p:sp>
      <p:sp>
        <p:nvSpPr>
          <p:cNvPr id="23" name="Rounded Rectangle 22"/>
          <p:cNvSpPr/>
          <p:nvPr/>
        </p:nvSpPr>
        <p:spPr>
          <a:xfrm>
            <a:off x="7080135"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4" name="TextBox 33"/>
          <p:cNvSpPr txBox="1"/>
          <p:nvPr/>
        </p:nvSpPr>
        <p:spPr>
          <a:xfrm>
            <a:off x="4646827" y="1339342"/>
            <a:ext cx="271578" cy="46163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7" name="Rounded Rectangle 36"/>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551" y="357850"/>
            <a:ext cx="8740640" cy="1009502"/>
          </a:xfrm>
        </p:spPr>
        <p:txBody>
          <a:bodyPr/>
          <a:lstStyle/>
          <a:p>
            <a:pPr algn="ctr">
              <a:lnSpc>
                <a:spcPct val="100000"/>
              </a:lnSpc>
            </a:pPr>
            <a:r>
              <a:rPr lang="en-US" sz="2646" dirty="0" err="1"/>
              <a:t>Cualquier</a:t>
            </a:r>
            <a:r>
              <a:rPr lang="en-US" sz="2646" dirty="0"/>
              <a:t> </a:t>
            </a:r>
            <a:r>
              <a:rPr lang="en-US" sz="2646" dirty="0" err="1"/>
              <a:t>cosa</a:t>
            </a:r>
            <a:r>
              <a:rPr lang="en-US" sz="2646" dirty="0"/>
              <a:t> que </a:t>
            </a:r>
            <a:r>
              <a:rPr lang="en-US" sz="2646" dirty="0" err="1"/>
              <a:t>puedas</a:t>
            </a:r>
            <a:r>
              <a:rPr lang="en-US" sz="2646" dirty="0"/>
              <a:t> </a:t>
            </a:r>
            <a:r>
              <a:rPr lang="en-US" sz="2646" dirty="0" err="1"/>
              <a:t>hacer</a:t>
            </a:r>
            <a:r>
              <a:rPr lang="en-US" sz="2646" dirty="0"/>
              <a:t> con Objective-C, Swift, o Java</a:t>
            </a:r>
            <a:br>
              <a:rPr lang="en-US" sz="2646" dirty="0"/>
            </a:br>
            <a:r>
              <a:rPr lang="en-US" sz="2646" dirty="0"/>
              <a:t>se </a:t>
            </a:r>
            <a:r>
              <a:rPr lang="en-US" sz="2646" dirty="0" err="1"/>
              <a:t>puede</a:t>
            </a:r>
            <a:r>
              <a:rPr lang="en-US" sz="2646" dirty="0"/>
              <a:t> </a:t>
            </a:r>
            <a:r>
              <a:rPr lang="en-US" sz="2646" dirty="0" err="1"/>
              <a:t>hacer</a:t>
            </a:r>
            <a:r>
              <a:rPr lang="en-US" sz="2646" dirty="0"/>
              <a:t> </a:t>
            </a:r>
            <a:r>
              <a:rPr lang="en-US" sz="2646" dirty="0">
                <a:latin typeface="+mn-lt"/>
              </a:rPr>
              <a:t>con C# y Visual Studio con Xamarin</a:t>
            </a:r>
            <a:r>
              <a:rPr lang="en-US" sz="2646" dirty="0"/>
              <a:t>.</a:t>
            </a:r>
          </a:p>
        </p:txBody>
      </p:sp>
      <p:grpSp>
        <p:nvGrpSpPr>
          <p:cNvPr id="7" name="Group 6"/>
          <p:cNvGrpSpPr/>
          <p:nvPr/>
        </p:nvGrpSpPr>
        <p:grpSpPr>
          <a:xfrm>
            <a:off x="1725379" y="1314414"/>
            <a:ext cx="6009217" cy="3336578"/>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91" y="1109679"/>
            <a:ext cx="8228433" cy="2730621"/>
          </a:xfrm>
        </p:spPr>
        <p:txBody>
          <a:bodyPr/>
          <a:lstStyle/>
          <a:p>
            <a:r>
              <a:rPr lang="es-ES_tradnl" sz="7199" spc="-300" dirty="0">
                <a:solidFill>
                  <a:schemeClr val="tx1">
                    <a:lumMod val="50000"/>
                    <a:lumOff val="50000"/>
                  </a:schemeClr>
                </a:solidFill>
              </a:rPr>
              <a:t>La clave, </a:t>
            </a:r>
            <a:r>
              <a:rPr lang="es-ES_tradnl" sz="7199" spc="-300" dirty="0">
                <a:solidFill>
                  <a:schemeClr val="accent2">
                    <a:lumMod val="75000"/>
                  </a:schemeClr>
                </a:solidFill>
              </a:rPr>
              <a:t>compartir</a:t>
            </a:r>
            <a:r>
              <a:rPr lang="es-ES_tradnl" sz="7199" spc="-3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173987" y="1825906"/>
            <a:ext cx="6328279" cy="2452059"/>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accent2">
                    <a:lumMod val="60000"/>
                    <a:lumOff val="40000"/>
                  </a:schemeClr>
                </a:solidFill>
              </p:spPr>
              <p:txBody>
                <a:bodyPr wrap="square" lIns="134425" tIns="107540" rIns="134425" bIns="10754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475">
                    <a:defRPr/>
                  </a:pPr>
                  <a:endParaRPr lang="en-US" sz="1029" b="1" dirty="0">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134425" tIns="107540" rIns="134425" bIns="107540" rtlCol="0" anchor="ctr">
                  <a:noAutofit/>
                </a:bodyPr>
                <a:lstStyle/>
                <a:p>
                  <a:pPr algn="ctr" defTabSz="671971">
                    <a:lnSpc>
                      <a:spcPct val="90000"/>
                    </a:lnSpc>
                    <a:defRPr/>
                  </a:pPr>
                  <a:r>
                    <a:rPr lang="en-US" sz="735" b="1"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34425" tIns="107540" rIns="134425" bIns="107540" rtlCol="0" anchor="ctr">
                  <a:noAutofit/>
                </a:bodyPr>
                <a:lstStyle/>
                <a:p>
                  <a:pPr algn="ctr" defTabSz="671971">
                    <a:lnSpc>
                      <a:spcPct val="90000"/>
                    </a:lnSpc>
                    <a:defRPr/>
                  </a:pPr>
                  <a:r>
                    <a:rPr lang="en-US" sz="735" b="1"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34425" tIns="107540" rIns="134425" bIns="107540" rtlCol="0" anchor="ctr">
                  <a:noAutofit/>
                </a:bodyPr>
                <a:lstStyle/>
                <a:p>
                  <a:pPr algn="ctr" defTabSz="671971">
                    <a:lnSpc>
                      <a:spcPct val="90000"/>
                    </a:lnSpc>
                    <a:defRPr/>
                  </a:pPr>
                  <a:r>
                    <a:rPr lang="en-US" sz="735" b="1"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34425" tIns="107540" rIns="134425" bIns="107540"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475">
                    <a:defRPr/>
                  </a:pPr>
                  <a:r>
                    <a:rPr lang="en-US" sz="1029" dirty="0">
                      <a:solidFill>
                        <a:srgbClr val="FFFFFF"/>
                      </a:solidFill>
                      <a:latin typeface="Segoe UI Semibold" panose="020B0702040204020203" pitchFamily="34" charset="0"/>
                      <a:cs typeface="Segoe UI Semibold" panose="020B0702040204020203" pitchFamily="34" charset="0"/>
                    </a:rPr>
                    <a:t>LIBRARIES</a:t>
                  </a:r>
                  <a:endParaRPr lang="en-US" sz="808"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8" y="4949461"/>
                  <a:ext cx="9162736" cy="334327"/>
                </a:xfrm>
                <a:prstGeom prst="rect">
                  <a:avLst/>
                </a:prstGeom>
              </p:spPr>
              <p:txBody>
                <a:bodyPr wrap="square">
                  <a:spAutoFit/>
                </a:bodyPr>
                <a:lstStyle/>
                <a:p>
                  <a:pPr algn="ctr" defTabSz="685328">
                    <a:defRPr/>
                  </a:pPr>
                  <a:r>
                    <a:rPr lang="en-US" sz="1029" b="1" dirty="0">
                      <a:solidFill>
                        <a:srgbClr val="FFFFFF"/>
                      </a:solidFill>
                      <a:latin typeface="Segoe UI Semibold" panose="020B0702040204020203" pitchFamily="34" charset="0"/>
                      <a:cs typeface="Segoe UI Semibold" panose="020B0702040204020203" pitchFamily="34" charset="0"/>
                    </a:rPr>
                    <a:t>INFRASTRUCTURE</a:t>
                  </a:r>
                  <a:endParaRPr lang="en-US" sz="1029" dirty="0">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40542" y="3692465"/>
                <a:ext cx="9253608" cy="372462"/>
              </a:xfrm>
              <a:prstGeom prst="rect">
                <a:avLst/>
              </a:prstGeom>
            </p:spPr>
            <p:txBody>
              <a:bodyPr wrap="square">
                <a:spAutoFit/>
              </a:bodyPr>
              <a:lstStyle/>
              <a:p>
                <a:pPr algn="ctr" defTabSz="685475">
                  <a:lnSpc>
                    <a:spcPct val="90000"/>
                  </a:lnSpc>
                  <a:defRPr/>
                </a:pPr>
                <a:r>
                  <a:rPr lang="en-US" sz="1350" b="1" dirty="0">
                    <a:solidFill>
                      <a:srgbClr val="FFFFFF"/>
                    </a:solidFill>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34425" tIns="107540" rIns="134425" bIns="107540"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475">
                <a:defRPr/>
              </a:pPr>
              <a:endParaRPr lang="en-US" sz="808" dirty="0">
                <a:solidFill>
                  <a:srgbClr val="FFFFFF"/>
                </a:solidFill>
                <a:latin typeface="Segoe UI"/>
              </a:endParaRPr>
            </a:p>
          </p:txBody>
        </p:sp>
      </p:grpSp>
      <p:sp>
        <p:nvSpPr>
          <p:cNvPr id="56" name="Title 1"/>
          <p:cNvSpPr txBox="1">
            <a:spLocks/>
          </p:cNvSpPr>
          <p:nvPr/>
        </p:nvSpPr>
        <p:spPr>
          <a:xfrm>
            <a:off x="344870" y="100608"/>
            <a:ext cx="7912547" cy="822787"/>
          </a:xfrm>
          <a:prstGeom prst="rect">
            <a:avLst/>
          </a:prstGeom>
        </p:spPr>
        <p:txBody>
          <a:bodyPr lIns="109557" tIns="6847" rIns="109557" bIns="684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684764">
              <a:defRPr/>
            </a:pPr>
            <a:r>
              <a:rPr lang="en-US" sz="3970" dirty="0">
                <a:solidFill>
                  <a:schemeClr val="tx1">
                    <a:lumMod val="95000"/>
                    <a:lumOff val="5000"/>
                  </a:schemeClr>
                </a:solidFill>
              </a:rPr>
              <a:t>.</a:t>
            </a:r>
            <a:r>
              <a:rPr lang="en-US" sz="3970" dirty="0">
                <a:solidFill>
                  <a:schemeClr val="tx1"/>
                </a:solidFill>
              </a:rPr>
              <a:t>NET Standard</a:t>
            </a:r>
          </a:p>
        </p:txBody>
      </p:sp>
      <p:grpSp>
        <p:nvGrpSpPr>
          <p:cNvPr id="7" name="Group 6">
            <a:extLst>
              <a:ext uri="{FF2B5EF4-FFF2-40B4-BE49-F238E27FC236}">
                <a16:creationId xmlns:a16="http://schemas.microsoft.com/office/drawing/2014/main" id="{E28A1B05-82A3-4313-A339-E9FF9C18EE2D}"/>
              </a:ext>
            </a:extLst>
          </p:cNvPr>
          <p:cNvGrpSpPr/>
          <p:nvPr/>
        </p:nvGrpSpPr>
        <p:grpSpPr>
          <a:xfrm>
            <a:off x="163116" y="1069447"/>
            <a:ext cx="6328279" cy="740658"/>
            <a:chOff x="216654" y="1737574"/>
            <a:chExt cx="8438902" cy="987684"/>
          </a:xfrm>
        </p:grpSpPr>
        <p:sp>
          <p:nvSpPr>
            <p:cNvPr id="12" name="Rectangle 11"/>
            <p:cNvSpPr/>
            <p:nvPr/>
          </p:nvSpPr>
          <p:spPr bwMode="auto">
            <a:xfrm>
              <a:off x="216654" y="1737575"/>
              <a:ext cx="1222514" cy="978752"/>
            </a:xfrm>
            <a:prstGeom prst="rect">
              <a:avLst/>
            </a:prstGeom>
            <a:solidFill>
              <a:srgbClr val="D83B01"/>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TRADITIONAL WINDOWS</a:t>
              </a:r>
            </a:p>
          </p:txBody>
        </p:sp>
        <p:sp>
          <p:nvSpPr>
            <p:cNvPr id="13" name="Rectangle 12"/>
            <p:cNvSpPr/>
            <p:nvPr/>
          </p:nvSpPr>
          <p:spPr bwMode="auto">
            <a:xfrm>
              <a:off x="1433714" y="1737574"/>
              <a:ext cx="1222516" cy="987294"/>
            </a:xfrm>
            <a:prstGeom prst="rect">
              <a:avLst/>
            </a:prstGeom>
            <a:solidFill>
              <a:srgbClr val="FF8C0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37" name="Rectangle 36"/>
            <p:cNvSpPr/>
            <p:nvPr/>
          </p:nvSpPr>
          <p:spPr bwMode="auto">
            <a:xfrm>
              <a:off x="7433040" y="1737574"/>
              <a:ext cx="1222516" cy="978753"/>
            </a:xfrm>
            <a:prstGeom prst="rect">
              <a:avLst/>
            </a:prstGeom>
            <a:solidFill>
              <a:srgbClr val="00206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4"/>
              <a:ext cx="1222516" cy="98729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AI</a:t>
              </a:r>
            </a:p>
          </p:txBody>
        </p:sp>
      </p:grpSp>
      <p:sp>
        <p:nvSpPr>
          <p:cNvPr id="41" name="Rectangle 40">
            <a:extLst>
              <a:ext uri="{FF2B5EF4-FFF2-40B4-BE49-F238E27FC236}">
                <a16:creationId xmlns:a16="http://schemas.microsoft.com/office/drawing/2014/main" id="{F972FFC7-1F67-4C23-BD18-04A98E540CD2}"/>
              </a:ext>
            </a:extLst>
          </p:cNvPr>
          <p:cNvSpPr/>
          <p:nvPr/>
        </p:nvSpPr>
        <p:spPr>
          <a:xfrm>
            <a:off x="6551651" y="1069447"/>
            <a:ext cx="2562994" cy="3208518"/>
          </a:xfrm>
          <a:prstGeom prst="rect">
            <a:avLst/>
          </a:prstGeom>
        </p:spPr>
        <p:txBody>
          <a:bodyPr wrap="square">
            <a:noAutofit/>
          </a:bodyPr>
          <a:lstStyle/>
          <a:p>
            <a:pPr defTabSz="685328">
              <a:spcAft>
                <a:spcPts val="882"/>
              </a:spcAft>
              <a:defRPr/>
            </a:pPr>
            <a:r>
              <a:rPr lang="en-US" sz="1471" dirty="0">
                <a:solidFill>
                  <a:srgbClr val="FFFFFF"/>
                </a:solidFill>
                <a:latin typeface="Segoe UI Semibold" panose="020B0702040204020203" pitchFamily="34" charset="0"/>
                <a:cs typeface="Segoe UI Semibold" panose="020B0702040204020203" pitchFamily="34" charset="0"/>
              </a:rPr>
              <a:t>.</a:t>
            </a:r>
            <a:r>
              <a:rPr lang="en-US" sz="1471" dirty="0">
                <a:solidFill>
                  <a:schemeClr val="bg2"/>
                </a:solidFill>
                <a:latin typeface="Segoe UI Semibold" panose="020B0702040204020203" pitchFamily="34" charset="0"/>
                <a:cs typeface="Segoe UI Semibold" panose="020B0702040204020203" pitchFamily="34" charset="0"/>
              </a:rPr>
              <a:t>NET Standard </a:t>
            </a:r>
            <a:r>
              <a:rPr lang="en-US" sz="1471" dirty="0" err="1">
                <a:solidFill>
                  <a:schemeClr val="bg2"/>
                </a:solidFill>
                <a:latin typeface="Segoe UI Semibold" panose="020B0702040204020203" pitchFamily="34" charset="0"/>
                <a:cs typeface="Segoe UI Semibold" panose="020B0702040204020203" pitchFamily="34" charset="0"/>
              </a:rPr>
              <a:t>permite</a:t>
            </a:r>
            <a:r>
              <a:rPr lang="en-US" sz="1471" dirty="0">
                <a:solidFill>
                  <a:schemeClr val="bg2"/>
                </a:solidFill>
                <a:latin typeface="Segoe UI Semibold" panose="020B0702040204020203" pitchFamily="34" charset="0"/>
                <a:cs typeface="Segoe UI Semibold" panose="020B0702040204020203" pitchFamily="34" charset="0"/>
              </a:rPr>
              <a:t> </a:t>
            </a:r>
            <a:r>
              <a:rPr lang="en-US" sz="1471" dirty="0" err="1">
                <a:solidFill>
                  <a:schemeClr val="bg2"/>
                </a:solidFill>
                <a:latin typeface="Segoe UI Semibold" panose="020B0702040204020203" pitchFamily="34" charset="0"/>
                <a:cs typeface="Segoe UI Semibold" panose="020B0702040204020203" pitchFamily="34" charset="0"/>
              </a:rPr>
              <a:t>compartir</a:t>
            </a:r>
            <a:r>
              <a:rPr lang="en-US" sz="1471" dirty="0">
                <a:solidFill>
                  <a:schemeClr val="bg2"/>
                </a:solidFill>
                <a:latin typeface="Segoe UI Semibold" panose="020B0702040204020203" pitchFamily="34" charset="0"/>
                <a:cs typeface="Segoe UI Semibold" panose="020B0702040204020203" pitchFamily="34" charset="0"/>
              </a:rPr>
              <a:t> Código, binaries y </a:t>
            </a:r>
            <a:r>
              <a:rPr lang="en-US" sz="1471" dirty="0" err="1">
                <a:solidFill>
                  <a:schemeClr val="bg2"/>
                </a:solidFill>
                <a:latin typeface="Segoe UI Semibold" panose="020B0702040204020203" pitchFamily="34" charset="0"/>
                <a:cs typeface="Segoe UI Semibold" panose="020B0702040204020203" pitchFamily="34" charset="0"/>
              </a:rPr>
              <a:t>conceptos</a:t>
            </a:r>
            <a:r>
              <a:rPr lang="en-US" sz="1471" dirty="0">
                <a:solidFill>
                  <a:schemeClr val="bg2"/>
                </a:solidFill>
                <a:latin typeface="Segoe UI Semibold" panose="020B0702040204020203" pitchFamily="34" charset="0"/>
                <a:cs typeface="Segoe UI Semibold" panose="020B0702040204020203" pitchFamily="34" charset="0"/>
              </a:rPr>
              <a:t> entre clients .NET y </a:t>
            </a:r>
            <a:r>
              <a:rPr lang="en-US" sz="1471" dirty="0" err="1">
                <a:solidFill>
                  <a:schemeClr val="bg2"/>
                </a:solidFill>
                <a:latin typeface="Segoe UI Semibold" panose="020B0702040204020203" pitchFamily="34" charset="0"/>
                <a:cs typeface="Segoe UI Semibold" panose="020B0702040204020203" pitchFamily="34" charset="0"/>
              </a:rPr>
              <a:t>servidores</a:t>
            </a:r>
            <a:r>
              <a:rPr lang="en-US" sz="1471" dirty="0">
                <a:solidFill>
                  <a:schemeClr val="bg2"/>
                </a:solidFill>
                <a:latin typeface="Segoe UI Semibold" panose="020B0702040204020203" pitchFamily="34" charset="0"/>
                <a:cs typeface="Segoe UI Semibold" panose="020B0702040204020203" pitchFamily="34" charset="0"/>
              </a:rPr>
              <a:t>.</a:t>
            </a:r>
          </a:p>
          <a:p>
            <a:pPr marL="210072" indent="-210072" defTabSz="685328">
              <a:spcAft>
                <a:spcPts val="882"/>
              </a:spcAft>
              <a:buFont typeface="Arial" panose="020B0604020202020204" pitchFamily="34" charset="0"/>
              <a:buChar char="•"/>
              <a:defRPr/>
            </a:pPr>
            <a:r>
              <a:rPr lang="en-US" sz="1471" dirty="0">
                <a:solidFill>
                  <a:schemeClr val="bg2"/>
                </a:solidFill>
                <a:latin typeface="Segoe UI"/>
              </a:rPr>
              <a:t>.NET Standard </a:t>
            </a:r>
            <a:r>
              <a:rPr lang="en-US" sz="1471" dirty="0" err="1">
                <a:solidFill>
                  <a:schemeClr val="bg2"/>
                </a:solidFill>
                <a:latin typeface="Segoe UI"/>
              </a:rPr>
              <a:t>faclita</a:t>
            </a:r>
            <a:r>
              <a:rPr lang="en-US" sz="1471" dirty="0">
                <a:solidFill>
                  <a:schemeClr val="bg2"/>
                </a:solidFill>
                <a:latin typeface="Segoe UI"/>
              </a:rPr>
              <a:t> </a:t>
            </a:r>
            <a:r>
              <a:rPr lang="en-US" sz="1471" dirty="0" err="1">
                <a:solidFill>
                  <a:schemeClr val="bg2"/>
                </a:solidFill>
                <a:latin typeface="Segoe UI"/>
              </a:rPr>
              <a:t>una</a:t>
            </a:r>
            <a:r>
              <a:rPr lang="en-US" sz="1471" dirty="0">
                <a:solidFill>
                  <a:schemeClr val="bg2"/>
                </a:solidFill>
                <a:latin typeface="Segoe UI"/>
              </a:rPr>
              <a:t> </a:t>
            </a:r>
            <a:r>
              <a:rPr lang="en-US" sz="1471" dirty="0" err="1">
                <a:solidFill>
                  <a:schemeClr val="bg2"/>
                </a:solidFill>
                <a:latin typeface="Segoe UI"/>
              </a:rPr>
              <a:t>específicación</a:t>
            </a:r>
            <a:r>
              <a:rPr lang="en-US" sz="1471" dirty="0">
                <a:solidFill>
                  <a:schemeClr val="bg2"/>
                </a:solidFill>
                <a:latin typeface="Segoe UI"/>
              </a:rPr>
              <a:t> para </a:t>
            </a:r>
            <a:r>
              <a:rPr lang="en-US" sz="1471" dirty="0" err="1">
                <a:solidFill>
                  <a:schemeClr val="bg2"/>
                </a:solidFill>
                <a:latin typeface="Segoe UI"/>
              </a:rPr>
              <a:t>cada</a:t>
            </a:r>
            <a:r>
              <a:rPr lang="en-US" sz="1471" dirty="0">
                <a:solidFill>
                  <a:schemeClr val="bg2"/>
                </a:solidFill>
                <a:latin typeface="Segoe UI"/>
              </a:rPr>
              <a:t> </a:t>
            </a:r>
            <a:r>
              <a:rPr lang="en-US" sz="1471" dirty="0" err="1">
                <a:solidFill>
                  <a:schemeClr val="bg2"/>
                </a:solidFill>
                <a:latin typeface="Segoe UI"/>
              </a:rPr>
              <a:t>plataforma</a:t>
            </a:r>
            <a:r>
              <a:rPr lang="en-US" sz="1471" dirty="0">
                <a:solidFill>
                  <a:schemeClr val="bg2"/>
                </a:solidFill>
                <a:latin typeface="Segoe UI"/>
              </a:rPr>
              <a:t> para que la </a:t>
            </a:r>
            <a:r>
              <a:rPr lang="en-US" sz="1471" dirty="0" err="1">
                <a:solidFill>
                  <a:schemeClr val="bg2"/>
                </a:solidFill>
                <a:latin typeface="Segoe UI"/>
              </a:rPr>
              <a:t>implementación</a:t>
            </a:r>
            <a:r>
              <a:rPr lang="en-US" sz="1471" dirty="0">
                <a:solidFill>
                  <a:schemeClr val="bg2"/>
                </a:solidFill>
                <a:latin typeface="Segoe UI"/>
              </a:rPr>
              <a:t> sea similar.</a:t>
            </a:r>
          </a:p>
          <a:p>
            <a:pPr marL="210072" indent="-210072" defTabSz="685328">
              <a:spcAft>
                <a:spcPts val="882"/>
              </a:spcAft>
              <a:buFont typeface="Arial" panose="020B0604020202020204" pitchFamily="34" charset="0"/>
              <a:buChar char="•"/>
              <a:defRPr/>
            </a:pPr>
            <a:r>
              <a:rPr lang="en-US" sz="1471" dirty="0" err="1">
                <a:solidFill>
                  <a:schemeClr val="bg2"/>
                </a:solidFill>
                <a:latin typeface="Segoe UI"/>
              </a:rPr>
              <a:t>Todos</a:t>
            </a:r>
            <a:r>
              <a:rPr lang="en-US" sz="1471" dirty="0">
                <a:solidFill>
                  <a:schemeClr val="bg2"/>
                </a:solidFill>
                <a:latin typeface="Segoe UI"/>
              </a:rPr>
              <a:t> </a:t>
            </a:r>
            <a:r>
              <a:rPr lang="en-US" sz="1471" dirty="0" err="1">
                <a:solidFill>
                  <a:schemeClr val="bg2"/>
                </a:solidFill>
                <a:latin typeface="Segoe UI"/>
              </a:rPr>
              <a:t>los</a:t>
            </a:r>
            <a:r>
              <a:rPr lang="en-US" sz="1471" dirty="0">
                <a:solidFill>
                  <a:schemeClr val="bg2"/>
                </a:solidFill>
                <a:latin typeface="Segoe UI"/>
              </a:rPr>
              <a:t> runtime .NET </a:t>
            </a:r>
            <a:r>
              <a:rPr lang="en-US" sz="1471" dirty="0" err="1">
                <a:solidFill>
                  <a:schemeClr val="bg2"/>
                </a:solidFill>
                <a:latin typeface="Segoe UI"/>
              </a:rPr>
              <a:t>creados</a:t>
            </a:r>
            <a:r>
              <a:rPr lang="en-US" sz="1471" dirty="0">
                <a:solidFill>
                  <a:schemeClr val="bg2"/>
                </a:solidFill>
                <a:latin typeface="Segoe UI"/>
              </a:rPr>
              <a:t> </a:t>
            </a:r>
            <a:r>
              <a:rPr lang="en-US" sz="1471" dirty="0" err="1">
                <a:solidFill>
                  <a:schemeClr val="bg2"/>
                </a:solidFill>
                <a:latin typeface="Segoe UI"/>
              </a:rPr>
              <a:t>por</a:t>
            </a:r>
            <a:r>
              <a:rPr lang="en-US" sz="1471" dirty="0">
                <a:solidFill>
                  <a:schemeClr val="bg2"/>
                </a:solidFill>
                <a:latin typeface="Segoe UI"/>
              </a:rPr>
              <a:t> Microsoft </a:t>
            </a:r>
            <a:r>
              <a:rPr lang="en-US" sz="1471" dirty="0" err="1">
                <a:solidFill>
                  <a:schemeClr val="bg2"/>
                </a:solidFill>
                <a:latin typeface="Segoe UI"/>
              </a:rPr>
              <a:t>están</a:t>
            </a:r>
            <a:r>
              <a:rPr lang="en-US" sz="1471" dirty="0">
                <a:solidFill>
                  <a:schemeClr val="bg2"/>
                </a:solidFill>
                <a:latin typeface="Segoe UI"/>
              </a:rPr>
              <a:t> </a:t>
            </a:r>
            <a:r>
              <a:rPr lang="en-US" sz="1471" dirty="0" err="1">
                <a:solidFill>
                  <a:schemeClr val="bg2"/>
                </a:solidFill>
                <a:latin typeface="Segoe UI"/>
              </a:rPr>
              <a:t>implmenentando</a:t>
            </a:r>
            <a:r>
              <a:rPr lang="en-US" sz="1471" dirty="0">
                <a:solidFill>
                  <a:schemeClr val="bg2"/>
                </a:solidFill>
                <a:latin typeface="Segoe UI"/>
              </a:rPr>
              <a:t> el standard.</a:t>
            </a:r>
          </a:p>
        </p:txBody>
      </p:sp>
    </p:spTree>
    <p:extLst>
      <p:ext uri="{BB962C8B-B14F-4D97-AF65-F5344CB8AC3E}">
        <p14:creationId xmlns:p14="http://schemas.microsoft.com/office/powerpoint/2010/main" val="4062097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341242" y="3935289"/>
            <a:ext cx="6610196" cy="778131"/>
          </a:xfrm>
        </p:spPr>
        <p:txBody>
          <a:bodyPr/>
          <a:lstStyle/>
          <a:p>
            <a:pPr algn="ctr">
              <a:spcAft>
                <a:spcPts val="441"/>
              </a:spcAft>
              <a:buNone/>
            </a:pPr>
            <a:r>
              <a:rPr lang="en-US" sz="1600" dirty="0" err="1">
                <a:gradFill>
                  <a:gsLst>
                    <a:gs pos="2917">
                      <a:schemeClr val="tx1"/>
                    </a:gs>
                    <a:gs pos="30000">
                      <a:schemeClr val="tx1"/>
                    </a:gs>
                  </a:gsLst>
                  <a:lin ang="5400000" scaled="0"/>
                </a:gradFill>
              </a:rPr>
              <a:t>Crear</a:t>
            </a:r>
            <a:r>
              <a:rPr lang="en-US" sz="1600" dirty="0">
                <a:gradFill>
                  <a:gsLst>
                    <a:gs pos="2917">
                      <a:schemeClr val="tx1"/>
                    </a:gs>
                    <a:gs pos="30000">
                      <a:schemeClr val="tx1"/>
                    </a:gs>
                  </a:gsLst>
                  <a:lin ang="5400000" scaled="0"/>
                </a:gradFill>
              </a:rPr>
              <a:t> UIs </a:t>
            </a:r>
            <a:r>
              <a:rPr lang="en-US" sz="1600" dirty="0" err="1">
                <a:gradFill>
                  <a:gsLst>
                    <a:gs pos="2917">
                      <a:schemeClr val="tx1"/>
                    </a:gs>
                    <a:gs pos="30000">
                      <a:schemeClr val="tx1"/>
                    </a:gs>
                  </a:gsLst>
                  <a:lin ang="5400000" scaled="0"/>
                </a:gradFill>
              </a:rPr>
              <a:t>nativas</a:t>
            </a:r>
            <a:r>
              <a:rPr lang="en-US" sz="1600" dirty="0">
                <a:gradFill>
                  <a:gsLst>
                    <a:gs pos="2917">
                      <a:schemeClr val="tx1"/>
                    </a:gs>
                    <a:gs pos="30000">
                      <a:schemeClr val="tx1"/>
                    </a:gs>
                  </a:gsLst>
                  <a:lin ang="5400000" scaled="0"/>
                </a:gradFill>
              </a:rPr>
              <a:t> para iOS, Android, macOS, Linux &amp; Windows </a:t>
            </a:r>
          </a:p>
          <a:p>
            <a:pPr algn="ctr">
              <a:spcAft>
                <a:spcPts val="441"/>
              </a:spcAft>
              <a:buNone/>
            </a:pPr>
            <a:r>
              <a:rPr lang="en-US" sz="1600" dirty="0" err="1">
                <a:gradFill>
                  <a:gsLst>
                    <a:gs pos="2917">
                      <a:schemeClr val="tx1"/>
                    </a:gs>
                    <a:gs pos="30000">
                      <a:schemeClr val="tx1"/>
                    </a:gs>
                  </a:gsLst>
                  <a:lin ang="5400000" scaled="0"/>
                </a:gradFill>
              </a:rPr>
              <a:t>Desde</a:t>
            </a:r>
            <a:r>
              <a:rPr lang="en-US" sz="1600" dirty="0">
                <a:gradFill>
                  <a:gsLst>
                    <a:gs pos="2917">
                      <a:schemeClr val="tx1"/>
                    </a:gs>
                    <a:gs pos="30000">
                      <a:schemeClr val="tx1"/>
                    </a:gs>
                  </a:gsLst>
                  <a:lin ang="5400000" scaled="0"/>
                </a:gradFill>
              </a:rPr>
              <a:t> un </a:t>
            </a:r>
            <a:r>
              <a:rPr lang="en-US" sz="1600" dirty="0" err="1">
                <a:gradFill>
                  <a:gsLst>
                    <a:gs pos="2917">
                      <a:schemeClr val="tx1"/>
                    </a:gs>
                    <a:gs pos="30000">
                      <a:schemeClr val="tx1"/>
                    </a:gs>
                  </a:gsLst>
                  <a:lin ang="5400000" scaled="0"/>
                </a:gradFill>
              </a:rPr>
              <a:t>mismo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archivo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común</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compartido</a:t>
            </a:r>
            <a:r>
              <a:rPr lang="en-US" sz="1600" dirty="0">
                <a:gradFill>
                  <a:gsLst>
                    <a:gs pos="2917">
                      <a:schemeClr val="tx1"/>
                    </a:gs>
                    <a:gs pos="30000">
                      <a:schemeClr val="tx1"/>
                    </a:gs>
                  </a:gsLst>
                  <a:lin ang="5400000" scaled="0"/>
                </a:gradFill>
              </a:rPr>
              <a:t> C# (o XAML).</a:t>
            </a:r>
          </a:p>
        </p:txBody>
      </p:sp>
      <p:sp>
        <p:nvSpPr>
          <p:cNvPr id="24" name="Title 23"/>
          <p:cNvSpPr>
            <a:spLocks noGrp="1"/>
          </p:cNvSpPr>
          <p:nvPr>
            <p:ph type="title"/>
          </p:nvPr>
        </p:nvSpPr>
        <p:spPr>
          <a:xfrm>
            <a:off x="202550" y="274989"/>
            <a:ext cx="8740640" cy="67455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341242" y="949546"/>
            <a:ext cx="6461516" cy="2700252"/>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97857" y="1540327"/>
            <a:ext cx="4845953" cy="524665"/>
          </a:xfrm>
        </p:spPr>
        <p:txBody>
          <a:bodyPr/>
          <a:lstStyle/>
          <a:p>
            <a:r>
              <a:rPr lang="es-ES" sz="2100" dirty="0"/>
              <a:t>Software Developer at Microsoft</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71978" y="2275560"/>
            <a:ext cx="4631261" cy="1037656"/>
          </a:xfrm>
          <a:prstGeom prst="rect">
            <a:avLst/>
          </a:prstGeom>
        </p:spPr>
        <p:txBody>
          <a:bodyPr vert="horz" lIns="89630" tIns="0" rIns="89630" bIns="44816"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74" indent="-280074">
              <a:buFont typeface="Arial" panose="020B0604020202020204" pitchFamily="34" charset="0"/>
              <a:buChar char="•"/>
            </a:pPr>
            <a:r>
              <a:rPr lang="en-US" sz="2700" dirty="0">
                <a:solidFill>
                  <a:schemeClr val="bg2">
                    <a:lumMod val="25000"/>
                  </a:schemeClr>
                </a:solidFill>
              </a:rPr>
              <a:t>Blog: </a:t>
            </a:r>
            <a:r>
              <a:rPr lang="en-US" sz="2700" dirty="0">
                <a:solidFill>
                  <a:schemeClr val="bg2">
                    <a:lumMod val="25000"/>
                  </a:schemeClr>
                </a:solidFill>
                <a:hlinkClick r:id="rId2"/>
              </a:rPr>
              <a:t>http://geeks.ms/blogs/jsuarez</a:t>
            </a:r>
            <a:endParaRPr lang="en-US" sz="2700" dirty="0">
              <a:solidFill>
                <a:schemeClr val="bg2">
                  <a:lumMod val="25000"/>
                </a:schemeClr>
              </a:solidFill>
            </a:endParaRPr>
          </a:p>
          <a:p>
            <a:pPr marL="280074" indent="-280074">
              <a:buFont typeface="Arial" panose="020B0604020202020204" pitchFamily="34" charset="0"/>
              <a:buChar char="•"/>
            </a:pPr>
            <a:r>
              <a:rPr lang="en-US" sz="2700" dirty="0">
                <a:solidFill>
                  <a:schemeClr val="bg2">
                    <a:lumMod val="25000"/>
                  </a:schemeClr>
                </a:solidFill>
              </a:rPr>
              <a:t>Email: </a:t>
            </a:r>
            <a:r>
              <a:rPr lang="en-US" sz="2700" dirty="0">
                <a:solidFill>
                  <a:schemeClr val="bg2">
                    <a:lumMod val="25000"/>
                  </a:schemeClr>
                </a:solidFill>
                <a:hlinkClick r:id="rId3"/>
              </a:rPr>
              <a:t>javiersuarezruiz@hotmail.com</a:t>
            </a:r>
            <a:endParaRPr lang="en-US" sz="2700" dirty="0">
              <a:solidFill>
                <a:schemeClr val="bg2">
                  <a:lumMod val="25000"/>
                </a:schemeClr>
              </a:solidFill>
            </a:endParaRPr>
          </a:p>
          <a:p>
            <a:pPr marL="280074" indent="-280074">
              <a:buFont typeface="Arial" panose="020B0604020202020204" pitchFamily="34" charset="0"/>
              <a:buChar char="•"/>
            </a:pPr>
            <a:r>
              <a:rPr lang="en-US" sz="2700" dirty="0">
                <a:solidFill>
                  <a:schemeClr val="bg2">
                    <a:lumMod val="25000"/>
                  </a:schemeClr>
                </a:solidFill>
              </a:rPr>
              <a:t>Twitter: @</a:t>
            </a:r>
            <a:r>
              <a:rPr lang="en-US" sz="2700" dirty="0" err="1">
                <a:solidFill>
                  <a:schemeClr val="bg2">
                    <a:lumMod val="25000"/>
                  </a:schemeClr>
                </a:solidFill>
              </a:rPr>
              <a:t>jsuarezruiz</a:t>
            </a:r>
            <a:endParaRPr lang="en-US" sz="27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311700" y="1025818"/>
            <a:ext cx="3537141" cy="3537141"/>
          </a:xfrm>
          <a:prstGeom prst="rect">
            <a:avLst/>
          </a:prstGeom>
        </p:spPr>
      </p:pic>
    </p:spTree>
    <p:extLst>
      <p:ext uri="{BB962C8B-B14F-4D97-AF65-F5344CB8AC3E}">
        <p14:creationId xmlns:p14="http://schemas.microsoft.com/office/powerpoint/2010/main" val="31267067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7637" y="3796899"/>
            <a:ext cx="3376872" cy="694343"/>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r>
              <a:rPr lang="en-US" sz="1912" dirty="0">
                <a:solidFill>
                  <a:schemeClr val="tx1"/>
                </a:solidFill>
              </a:rPr>
              <a:t> de Xamarin</a:t>
            </a:r>
          </a:p>
        </p:txBody>
      </p:sp>
      <p:sp>
        <p:nvSpPr>
          <p:cNvPr id="4" name="Text Placeholder 3"/>
          <p:cNvSpPr>
            <a:spLocks noGrp="1"/>
          </p:cNvSpPr>
          <p:nvPr>
            <p:ph type="body" sz="quarter" idx="11"/>
          </p:nvPr>
        </p:nvSpPr>
        <p:spPr>
          <a:xfrm>
            <a:off x="4911613" y="3875719"/>
            <a:ext cx="3370453" cy="615523"/>
          </a:xfrm>
        </p:spPr>
        <p:txBody>
          <a:bodyPr/>
          <a:lstStyle/>
          <a:p>
            <a:pPr algn="ctr">
              <a:lnSpc>
                <a:spcPct val="100000"/>
              </a:lnSpc>
            </a:pPr>
            <a:r>
              <a:rPr lang="en-US" sz="1400" dirty="0">
                <a:solidFill>
                  <a:schemeClr val="tx1"/>
                </a:solidFill>
              </a:rPr>
              <a:t>Con </a:t>
            </a:r>
            <a:r>
              <a:rPr lang="en-US" sz="1400" dirty="0" err="1">
                <a:solidFill>
                  <a:schemeClr val="tx1"/>
                </a:solidFill>
              </a:rPr>
              <a:t>Xamarin.Forms</a:t>
            </a:r>
            <a:r>
              <a:rPr lang="en-US" sz="1400" dirty="0">
                <a:solidFill>
                  <a:schemeClr val="tx1"/>
                </a:solidFill>
              </a:rPr>
              <a:t>:</a:t>
            </a:r>
            <a:br>
              <a:rPr lang="en-US" sz="14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todo</a:t>
            </a:r>
            <a:r>
              <a:rPr lang="en-US" sz="1400" dirty="0">
                <a:solidFill>
                  <a:schemeClr val="tx1"/>
                </a:solidFill>
              </a:rPr>
              <a:t> </a:t>
            </a:r>
            <a:r>
              <a:rPr lang="en-US" sz="1400" dirty="0" err="1">
                <a:solidFill>
                  <a:schemeClr val="tx1"/>
                </a:solidFill>
              </a:rPr>
              <a:t>nativo</a:t>
            </a:r>
            <a:endParaRPr lang="en-US" sz="1400" dirty="0">
              <a:solidFill>
                <a:schemeClr val="tx1"/>
              </a:solidFill>
            </a:endParaRPr>
          </a:p>
        </p:txBody>
      </p:sp>
      <p:grpSp>
        <p:nvGrpSpPr>
          <p:cNvPr id="25" name="Group 24"/>
          <p:cNvGrpSpPr/>
          <p:nvPr/>
        </p:nvGrpSpPr>
        <p:grpSpPr>
          <a:xfrm>
            <a:off x="750481" y="1861173"/>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7" y="2021408"/>
              <a:ext cx="2353425"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4"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4"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4394608" y="936650"/>
            <a:ext cx="4158215" cy="2987076"/>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rgbClr val="6FBD23"/>
                </a:solidFill>
              </a:rPr>
              <a:t>✓  </a:t>
            </a:r>
            <a:r>
              <a:rPr lang="en-US" sz="2059" dirty="0">
                <a:solidFill>
                  <a:schemeClr val="tx1"/>
                </a:solidFill>
                <a:latin typeface="+mj-lt"/>
              </a:rPr>
              <a:t>40+ </a:t>
            </a:r>
            <a:r>
              <a:rPr lang="en-US" sz="2059" dirty="0" err="1">
                <a:solidFill>
                  <a:schemeClr val="tx1"/>
                </a:solidFill>
                <a:latin typeface="+mj-lt"/>
              </a:rPr>
              <a:t>páginas</a:t>
            </a:r>
            <a:r>
              <a:rPr lang="en-US" sz="2059" dirty="0">
                <a:solidFill>
                  <a:schemeClr val="tx1"/>
                </a:solidFill>
                <a:latin typeface="+mj-lt"/>
              </a:rPr>
              <a:t>, layouts, y </a:t>
            </a:r>
            <a:r>
              <a:rPr lang="en-US" sz="2059" dirty="0" err="1">
                <a:solidFill>
                  <a:schemeClr val="tx1"/>
                </a:solidFill>
                <a:latin typeface="+mj-lt"/>
              </a:rPr>
              <a:t>controles</a:t>
            </a:r>
            <a:endParaRPr lang="en-US" sz="2059" dirty="0">
              <a:solidFill>
                <a:schemeClr val="tx1"/>
              </a:solidFill>
              <a:latin typeface="+mj-lt"/>
            </a:endParaRPr>
          </a:p>
          <a:p>
            <a:pPr marL="0" indent="0"/>
            <a:r>
              <a:rPr lang="en-US" sz="2059" dirty="0">
                <a:solidFill>
                  <a:schemeClr val="tx1"/>
                </a:solidFill>
                <a:latin typeface="+mj-lt"/>
              </a:rPr>
              <a:t>      </a:t>
            </a:r>
            <a:r>
              <a:rPr lang="en-US" sz="1765" dirty="0">
                <a:solidFill>
                  <a:schemeClr val="bg2">
                    <a:lumMod val="50000"/>
                  </a:schemeClr>
                </a:solidFill>
                <a:latin typeface="+mj-lt"/>
              </a:rPr>
              <a:t>(code behind o XAML)</a:t>
            </a:r>
          </a:p>
          <a:p>
            <a:pPr marL="0" indent="0">
              <a:lnSpc>
                <a:spcPct val="110000"/>
              </a:lnSpc>
            </a:pPr>
            <a:r>
              <a:rPr lang="en-US" sz="2059" dirty="0">
                <a:solidFill>
                  <a:srgbClr val="6FBD23"/>
                </a:solidFill>
              </a:rPr>
              <a:t>✓  </a:t>
            </a:r>
            <a:r>
              <a:rPr lang="en-US" sz="2059" dirty="0">
                <a:solidFill>
                  <a:schemeClr val="tx1"/>
                </a:solidFill>
                <a:latin typeface="+mj-lt"/>
              </a:rPr>
              <a:t>Two-way data binding</a:t>
            </a:r>
          </a:p>
          <a:p>
            <a:pPr marL="0" indent="0">
              <a:lnSpc>
                <a:spcPct val="110000"/>
              </a:lnSpc>
            </a:pPr>
            <a:r>
              <a:rPr lang="en-US" sz="2059" dirty="0">
                <a:solidFill>
                  <a:srgbClr val="6FBD23"/>
                </a:solidFill>
              </a:rPr>
              <a:t>✓  </a:t>
            </a:r>
            <a:r>
              <a:rPr lang="en-US" sz="2059" dirty="0" err="1">
                <a:solidFill>
                  <a:schemeClr val="tx1"/>
                </a:solidFill>
                <a:latin typeface="+mj-lt"/>
              </a:rPr>
              <a:t>Navegación</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API de </a:t>
            </a:r>
            <a:r>
              <a:rPr lang="en-US" sz="2059" dirty="0" err="1">
                <a:solidFill>
                  <a:schemeClr val="tx1"/>
                </a:solidFill>
                <a:latin typeface="+mj-lt"/>
              </a:rPr>
              <a:t>animaciones</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Dependency Service</a:t>
            </a:r>
          </a:p>
          <a:p>
            <a:pPr marL="0" indent="0">
              <a:lnSpc>
                <a:spcPct val="110000"/>
              </a:lnSpc>
            </a:pPr>
            <a:r>
              <a:rPr lang="en-US" sz="2059" dirty="0">
                <a:solidFill>
                  <a:srgbClr val="6FBD23"/>
                </a:solidFill>
              </a:rPr>
              <a:t>✓  </a:t>
            </a:r>
            <a:r>
              <a:rPr lang="en-US" sz="2059" dirty="0">
                <a:solidFill>
                  <a:schemeClr val="tx1"/>
                </a:solidFill>
                <a:latin typeface="+mj-lt"/>
              </a:rPr>
              <a:t>Messaging Center</a:t>
            </a:r>
          </a:p>
          <a:p>
            <a:pPr marL="0" indent="0">
              <a:lnSpc>
                <a:spcPct val="110000"/>
              </a:lnSpc>
            </a:pPr>
            <a:endParaRPr lang="en-US" sz="2059" dirty="0">
              <a:solidFill>
                <a:schemeClr val="tx1"/>
              </a:solidFill>
              <a:latin typeface="+mj-lt"/>
            </a:endParaRPr>
          </a:p>
          <a:p>
            <a:pPr marL="0" indent="0">
              <a:lnSpc>
                <a:spcPct val="110000"/>
              </a:lnSpc>
            </a:pPr>
            <a:endParaRPr lang="en-US" sz="2059" dirty="0">
              <a:solidFill>
                <a:schemeClr val="tx1"/>
              </a:solidFill>
              <a:latin typeface="+mj-lt"/>
            </a:endParaRPr>
          </a:p>
        </p:txBody>
      </p:sp>
      <p:grpSp>
        <p:nvGrpSpPr>
          <p:cNvPr id="48" name="Group 47"/>
          <p:cNvGrpSpPr/>
          <p:nvPr/>
        </p:nvGrpSpPr>
        <p:grpSpPr>
          <a:xfrm>
            <a:off x="591177" y="936650"/>
            <a:ext cx="3376872" cy="2401545"/>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53" name="TextBox 52"/>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68" y="3092163"/>
            <a:ext cx="1624538" cy="674557"/>
          </a:xfrm>
        </p:spPr>
        <p:txBody>
          <a:bodyPr>
            <a:noAutofit/>
          </a:bodyPr>
          <a:lstStyle/>
          <a:p>
            <a:pPr algn="r"/>
            <a:r>
              <a:rPr lang="en-US" dirty="0">
                <a:solidFill>
                  <a:schemeClr val="tx1"/>
                </a:solidFill>
              </a:rPr>
              <a:t>Layouts</a:t>
            </a:r>
          </a:p>
        </p:txBody>
      </p:sp>
      <p:sp>
        <p:nvSpPr>
          <p:cNvPr id="20" name="Title 1"/>
          <p:cNvSpPr txBox="1">
            <a:spLocks/>
          </p:cNvSpPr>
          <p:nvPr/>
        </p:nvSpPr>
        <p:spPr>
          <a:xfrm>
            <a:off x="134679" y="1187532"/>
            <a:ext cx="1748427" cy="674557"/>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dirty="0" err="1">
                <a:solidFill>
                  <a:schemeClr val="tx1"/>
                </a:solidFill>
              </a:rPr>
              <a:t>Páginas</a:t>
            </a:r>
            <a:endParaRPr lang="en-US" sz="2800" dirty="0">
              <a:solidFill>
                <a:schemeClr val="tx1"/>
              </a:solidFill>
            </a:endParaRPr>
          </a:p>
        </p:txBody>
      </p:sp>
      <p:grpSp>
        <p:nvGrpSpPr>
          <p:cNvPr id="12" name="Group 11"/>
          <p:cNvGrpSpPr/>
          <p:nvPr/>
        </p:nvGrpSpPr>
        <p:grpSpPr>
          <a:xfrm>
            <a:off x="1995148" y="2742826"/>
            <a:ext cx="6517583" cy="1713185"/>
            <a:chOff x="2738440" y="3806168"/>
            <a:chExt cx="8865623" cy="2330380"/>
          </a:xfrm>
        </p:grpSpPr>
        <p:sp>
          <p:nvSpPr>
            <p:cNvPr id="21" name="TextBox 20"/>
            <p:cNvSpPr txBox="1"/>
            <p:nvPr/>
          </p:nvSpPr>
          <p:spPr>
            <a:xfrm>
              <a:off x="2767565" y="5826567"/>
              <a:ext cx="958996" cy="309981"/>
            </a:xfrm>
            <a:prstGeom prst="rect">
              <a:avLst/>
            </a:prstGeom>
            <a:noFill/>
          </p:spPr>
          <p:txBody>
            <a:bodyPr wrap="square" rtlCol="0">
              <a:spAutoFit/>
            </a:bodyPr>
            <a:lstStyle/>
            <a:p>
              <a:pPr algn="ctr"/>
              <a:r>
                <a:rPr lang="en-US" sz="881" dirty="0">
                  <a:cs typeface="Helvetica"/>
                </a:rPr>
                <a:t>Stack</a:t>
              </a:r>
            </a:p>
          </p:txBody>
        </p:sp>
        <p:sp>
          <p:nvSpPr>
            <p:cNvPr id="5" name="TextBox 4"/>
            <p:cNvSpPr txBox="1"/>
            <p:nvPr/>
          </p:nvSpPr>
          <p:spPr>
            <a:xfrm>
              <a:off x="4060566" y="5825526"/>
              <a:ext cx="958996" cy="309981"/>
            </a:xfrm>
            <a:prstGeom prst="rect">
              <a:avLst/>
            </a:prstGeom>
            <a:noFill/>
          </p:spPr>
          <p:txBody>
            <a:bodyPr wrap="square" rtlCol="0">
              <a:spAutoFit/>
            </a:bodyPr>
            <a:lstStyle/>
            <a:p>
              <a:pPr algn="ctr"/>
              <a:r>
                <a:rPr lang="en-US" sz="881" dirty="0">
                  <a:cs typeface="Helvetica"/>
                </a:rPr>
                <a:t>Absolute</a:t>
              </a:r>
            </a:p>
          </p:txBody>
        </p:sp>
        <p:sp>
          <p:nvSpPr>
            <p:cNvPr id="6" name="TextBox 5"/>
            <p:cNvSpPr txBox="1"/>
            <p:nvPr/>
          </p:nvSpPr>
          <p:spPr>
            <a:xfrm>
              <a:off x="5382426" y="5825526"/>
              <a:ext cx="958996" cy="309981"/>
            </a:xfrm>
            <a:prstGeom prst="rect">
              <a:avLst/>
            </a:prstGeom>
            <a:noFill/>
          </p:spPr>
          <p:txBody>
            <a:bodyPr wrap="square" rtlCol="0">
              <a:spAutoFit/>
            </a:bodyPr>
            <a:lstStyle/>
            <a:p>
              <a:pPr algn="ctr"/>
              <a:r>
                <a:rPr lang="en-US" sz="881" dirty="0">
                  <a:cs typeface="Helvetica"/>
                </a:rPr>
                <a:t>Relative</a:t>
              </a:r>
            </a:p>
          </p:txBody>
        </p:sp>
        <p:sp>
          <p:nvSpPr>
            <p:cNvPr id="8" name="TextBox 7"/>
            <p:cNvSpPr txBox="1"/>
            <p:nvPr/>
          </p:nvSpPr>
          <p:spPr>
            <a:xfrm>
              <a:off x="6695646" y="5825526"/>
              <a:ext cx="958996" cy="309981"/>
            </a:xfrm>
            <a:prstGeom prst="rect">
              <a:avLst/>
            </a:prstGeom>
            <a:noFill/>
          </p:spPr>
          <p:txBody>
            <a:bodyPr wrap="square" rtlCol="0">
              <a:spAutoFit/>
            </a:bodyPr>
            <a:lstStyle/>
            <a:p>
              <a:pPr algn="ctr"/>
              <a:r>
                <a:rPr lang="en-US" sz="881" dirty="0">
                  <a:cs typeface="Helvetica"/>
                </a:rPr>
                <a:t>Grid</a:t>
              </a:r>
            </a:p>
          </p:txBody>
        </p:sp>
        <p:sp>
          <p:nvSpPr>
            <p:cNvPr id="9" name="TextBox 8"/>
            <p:cNvSpPr txBox="1"/>
            <p:nvPr/>
          </p:nvSpPr>
          <p:spPr>
            <a:xfrm>
              <a:off x="7945436" y="5824485"/>
              <a:ext cx="1181170" cy="309981"/>
            </a:xfrm>
            <a:prstGeom prst="rect">
              <a:avLst/>
            </a:prstGeom>
            <a:noFill/>
          </p:spPr>
          <p:txBody>
            <a:bodyPr wrap="square" rtlCol="0">
              <a:spAutoFit/>
            </a:bodyPr>
            <a:lstStyle/>
            <a:p>
              <a:pPr algn="ctr"/>
              <a:r>
                <a:rPr lang="en-US" sz="881" dirty="0" err="1">
                  <a:cs typeface="Helvetica"/>
                </a:rPr>
                <a:t>ContentView</a:t>
              </a:r>
              <a:endParaRPr lang="en-US" sz="881" dirty="0">
                <a:cs typeface="Helvetica"/>
              </a:endParaRPr>
            </a:p>
          </p:txBody>
        </p:sp>
        <p:sp>
          <p:nvSpPr>
            <p:cNvPr id="10" name="TextBox 9"/>
            <p:cNvSpPr txBox="1"/>
            <p:nvPr/>
          </p:nvSpPr>
          <p:spPr>
            <a:xfrm>
              <a:off x="9313961" y="5824485"/>
              <a:ext cx="1037185" cy="309981"/>
            </a:xfrm>
            <a:prstGeom prst="rect">
              <a:avLst/>
            </a:prstGeom>
            <a:noFill/>
          </p:spPr>
          <p:txBody>
            <a:bodyPr wrap="square" rtlCol="0">
              <a:spAutoFit/>
            </a:bodyPr>
            <a:lstStyle/>
            <a:p>
              <a:pPr algn="ctr"/>
              <a:r>
                <a:rPr lang="en-US" sz="881" dirty="0" err="1">
                  <a:cs typeface="Helvetica"/>
                </a:rPr>
                <a:t>ScrollView</a:t>
              </a:r>
              <a:endParaRPr lang="en-US" sz="881" dirty="0">
                <a:cs typeface="Helvetica"/>
              </a:endParaRPr>
            </a:p>
          </p:txBody>
        </p:sp>
        <p:sp>
          <p:nvSpPr>
            <p:cNvPr id="11" name="TextBox 10"/>
            <p:cNvSpPr txBox="1"/>
            <p:nvPr/>
          </p:nvSpPr>
          <p:spPr>
            <a:xfrm>
              <a:off x="10645067" y="5826567"/>
              <a:ext cx="958996" cy="309981"/>
            </a:xfrm>
            <a:prstGeom prst="rect">
              <a:avLst/>
            </a:prstGeom>
            <a:noFill/>
          </p:spPr>
          <p:txBody>
            <a:bodyPr wrap="square" rtlCol="0">
              <a:spAutoFit/>
            </a:bodyPr>
            <a:lstStyle/>
            <a:p>
              <a:pPr algn="ctr"/>
              <a:r>
                <a:rPr lang="en-US" sz="881"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004484" y="797407"/>
            <a:ext cx="4613932" cy="1576578"/>
            <a:chOff x="2751141" y="1159889"/>
            <a:chExt cx="6276158" cy="2144558"/>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3" y="2994467"/>
              <a:ext cx="958996" cy="309980"/>
            </a:xfrm>
            <a:prstGeom prst="rect">
              <a:avLst/>
            </a:prstGeom>
            <a:noFill/>
          </p:spPr>
          <p:txBody>
            <a:bodyPr wrap="square" rtlCol="0">
              <a:spAutoFit/>
            </a:bodyPr>
            <a:lstStyle/>
            <a:p>
              <a:pPr algn="ctr"/>
              <a:r>
                <a:rPr lang="en-US" sz="881" dirty="0">
                  <a:cs typeface="Helvetica"/>
                </a:rPr>
                <a:t>Content</a:t>
              </a:r>
            </a:p>
          </p:txBody>
        </p:sp>
        <p:sp>
          <p:nvSpPr>
            <p:cNvPr id="27" name="TextBox 26"/>
            <p:cNvSpPr txBox="1"/>
            <p:nvPr/>
          </p:nvSpPr>
          <p:spPr>
            <a:xfrm>
              <a:off x="3997067" y="2993426"/>
              <a:ext cx="1082933" cy="309980"/>
            </a:xfrm>
            <a:prstGeom prst="rect">
              <a:avLst/>
            </a:prstGeom>
            <a:noFill/>
          </p:spPr>
          <p:txBody>
            <a:bodyPr wrap="square" rtlCol="0">
              <a:spAutoFit/>
            </a:bodyPr>
            <a:lstStyle/>
            <a:p>
              <a:pPr algn="ctr"/>
              <a:r>
                <a:rPr lang="en-US" sz="881" dirty="0">
                  <a:cs typeface="Helvetica"/>
                </a:rPr>
                <a:t>MasterDetail</a:t>
              </a:r>
            </a:p>
          </p:txBody>
        </p:sp>
        <p:sp>
          <p:nvSpPr>
            <p:cNvPr id="28" name="TextBox 27"/>
            <p:cNvSpPr txBox="1"/>
            <p:nvPr/>
          </p:nvSpPr>
          <p:spPr>
            <a:xfrm>
              <a:off x="5382424" y="2993426"/>
              <a:ext cx="958996" cy="309980"/>
            </a:xfrm>
            <a:prstGeom prst="rect">
              <a:avLst/>
            </a:prstGeom>
            <a:noFill/>
          </p:spPr>
          <p:txBody>
            <a:bodyPr wrap="square" rtlCol="0">
              <a:spAutoFit/>
            </a:bodyPr>
            <a:lstStyle/>
            <a:p>
              <a:pPr algn="ctr"/>
              <a:r>
                <a:rPr lang="en-US" sz="881" dirty="0">
                  <a:cs typeface="Helvetica"/>
                </a:rPr>
                <a:t>Navigation</a:t>
              </a:r>
            </a:p>
          </p:txBody>
        </p:sp>
        <p:sp>
          <p:nvSpPr>
            <p:cNvPr id="29" name="TextBox 28"/>
            <p:cNvSpPr txBox="1"/>
            <p:nvPr/>
          </p:nvSpPr>
          <p:spPr>
            <a:xfrm>
              <a:off x="6695646" y="2993426"/>
              <a:ext cx="958996" cy="309980"/>
            </a:xfrm>
            <a:prstGeom prst="rect">
              <a:avLst/>
            </a:prstGeom>
            <a:noFill/>
          </p:spPr>
          <p:txBody>
            <a:bodyPr wrap="square" rtlCol="0">
              <a:spAutoFit/>
            </a:bodyPr>
            <a:lstStyle/>
            <a:p>
              <a:pPr algn="ctr"/>
              <a:r>
                <a:rPr lang="en-US" sz="881" dirty="0">
                  <a:cs typeface="Helvetica"/>
                </a:rPr>
                <a:t>Tabbed</a:t>
              </a:r>
            </a:p>
          </p:txBody>
        </p:sp>
        <p:sp>
          <p:nvSpPr>
            <p:cNvPr id="30" name="TextBox 29"/>
            <p:cNvSpPr txBox="1"/>
            <p:nvPr/>
          </p:nvSpPr>
          <p:spPr>
            <a:xfrm>
              <a:off x="7945436" y="2992385"/>
              <a:ext cx="1081863" cy="309980"/>
            </a:xfrm>
            <a:prstGeom prst="rect">
              <a:avLst/>
            </a:prstGeom>
            <a:noFill/>
          </p:spPr>
          <p:txBody>
            <a:bodyPr wrap="square" rtlCol="0">
              <a:spAutoFit/>
            </a:bodyPr>
            <a:lstStyle/>
            <a:p>
              <a:pPr algn="ctr"/>
              <a:r>
                <a:rPr lang="en-US" sz="881" dirty="0" err="1">
                  <a:cs typeface="Helvetica"/>
                </a:rPr>
                <a:t>Carousel</a:t>
              </a:r>
              <a:endParaRPr lang="en-US" sz="881" dirty="0">
                <a:cs typeface="Helvetica"/>
              </a:endParaRPr>
            </a:p>
          </p:txBody>
        </p:sp>
      </p:grpSp>
    </p:spTree>
    <p:extLst>
      <p:ext uri="{BB962C8B-B14F-4D97-AF65-F5344CB8AC3E}">
        <p14:creationId xmlns:p14="http://schemas.microsoft.com/office/powerpoint/2010/main" val="246449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1712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ActivityIndicator</a:t>
            </a:r>
            <a:endParaRPr lang="en-US" sz="1324" dirty="0">
              <a:solidFill>
                <a:schemeClr val="bg1"/>
              </a:solidFill>
              <a:cs typeface="Helvetica Light"/>
            </a:endParaRPr>
          </a:p>
        </p:txBody>
      </p:sp>
      <p:sp>
        <p:nvSpPr>
          <p:cNvPr id="11" name="Rounded Rectangle 10"/>
          <p:cNvSpPr/>
          <p:nvPr/>
        </p:nvSpPr>
        <p:spPr>
          <a:xfrm>
            <a:off x="223031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BoxView</a:t>
            </a:r>
            <a:endParaRPr lang="en-US" sz="1324" dirty="0">
              <a:solidFill>
                <a:schemeClr val="bg1"/>
              </a:solidFill>
              <a:cs typeface="Helvetica Light"/>
            </a:endParaRPr>
          </a:p>
        </p:txBody>
      </p:sp>
      <p:sp>
        <p:nvSpPr>
          <p:cNvPr id="12" name="Rounded Rectangle 11"/>
          <p:cNvSpPr/>
          <p:nvPr/>
        </p:nvSpPr>
        <p:spPr>
          <a:xfrm>
            <a:off x="394351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Button</a:t>
            </a:r>
          </a:p>
        </p:txBody>
      </p:sp>
      <p:sp>
        <p:nvSpPr>
          <p:cNvPr id="13" name="Rounded Rectangle 12"/>
          <p:cNvSpPr/>
          <p:nvPr/>
        </p:nvSpPr>
        <p:spPr>
          <a:xfrm>
            <a:off x="565670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DatePicker</a:t>
            </a:r>
            <a:endParaRPr lang="en-US" sz="1324" dirty="0">
              <a:solidFill>
                <a:schemeClr val="bg1"/>
              </a:solidFill>
              <a:cs typeface="Helvetica Light"/>
            </a:endParaRPr>
          </a:p>
        </p:txBody>
      </p:sp>
      <p:sp>
        <p:nvSpPr>
          <p:cNvPr id="14" name="Rounded Rectangle 13"/>
          <p:cNvSpPr/>
          <p:nvPr/>
        </p:nvSpPr>
        <p:spPr>
          <a:xfrm>
            <a:off x="7369899"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Editor</a:t>
            </a:r>
          </a:p>
        </p:txBody>
      </p:sp>
      <p:sp>
        <p:nvSpPr>
          <p:cNvPr id="15" name="Rounded Rectangle 14"/>
          <p:cNvSpPr/>
          <p:nvPr/>
        </p:nvSpPr>
        <p:spPr>
          <a:xfrm>
            <a:off x="51712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Entry</a:t>
            </a:r>
          </a:p>
        </p:txBody>
      </p:sp>
      <p:sp>
        <p:nvSpPr>
          <p:cNvPr id="16" name="Rounded Rectangle 15"/>
          <p:cNvSpPr/>
          <p:nvPr/>
        </p:nvSpPr>
        <p:spPr>
          <a:xfrm>
            <a:off x="223031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Image</a:t>
            </a:r>
          </a:p>
        </p:txBody>
      </p:sp>
      <p:sp>
        <p:nvSpPr>
          <p:cNvPr id="17" name="Rounded Rectangle 16"/>
          <p:cNvSpPr/>
          <p:nvPr/>
        </p:nvSpPr>
        <p:spPr>
          <a:xfrm>
            <a:off x="394351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Label</a:t>
            </a:r>
          </a:p>
        </p:txBody>
      </p:sp>
      <p:sp>
        <p:nvSpPr>
          <p:cNvPr id="18" name="Rounded Rectangle 17"/>
          <p:cNvSpPr/>
          <p:nvPr/>
        </p:nvSpPr>
        <p:spPr>
          <a:xfrm>
            <a:off x="565670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ListView</a:t>
            </a:r>
            <a:endParaRPr lang="en-US" sz="1324" dirty="0">
              <a:solidFill>
                <a:schemeClr val="bg1"/>
              </a:solidFill>
              <a:cs typeface="Helvetica Light"/>
            </a:endParaRPr>
          </a:p>
        </p:txBody>
      </p:sp>
      <p:sp>
        <p:nvSpPr>
          <p:cNvPr id="19" name="Rounded Rectangle 18"/>
          <p:cNvSpPr/>
          <p:nvPr/>
        </p:nvSpPr>
        <p:spPr>
          <a:xfrm>
            <a:off x="7369899"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Map</a:t>
            </a:r>
          </a:p>
        </p:txBody>
      </p:sp>
      <p:sp>
        <p:nvSpPr>
          <p:cNvPr id="20" name="Rounded Rectangle 19"/>
          <p:cNvSpPr/>
          <p:nvPr/>
        </p:nvSpPr>
        <p:spPr>
          <a:xfrm>
            <a:off x="51712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OpenGLView</a:t>
            </a:r>
            <a:endParaRPr lang="en-US" sz="1324" dirty="0">
              <a:solidFill>
                <a:schemeClr val="bg1"/>
              </a:solidFill>
              <a:cs typeface="Helvetica Light"/>
            </a:endParaRPr>
          </a:p>
        </p:txBody>
      </p:sp>
      <p:sp>
        <p:nvSpPr>
          <p:cNvPr id="21" name="Rounded Rectangle 20"/>
          <p:cNvSpPr/>
          <p:nvPr/>
        </p:nvSpPr>
        <p:spPr>
          <a:xfrm>
            <a:off x="223031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Picker</a:t>
            </a:r>
          </a:p>
        </p:txBody>
      </p:sp>
      <p:sp>
        <p:nvSpPr>
          <p:cNvPr id="22" name="Rounded Rectangle 21"/>
          <p:cNvSpPr/>
          <p:nvPr/>
        </p:nvSpPr>
        <p:spPr>
          <a:xfrm>
            <a:off x="394351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ProgressBar</a:t>
            </a:r>
            <a:endParaRPr lang="en-US" sz="1324" dirty="0">
              <a:solidFill>
                <a:schemeClr val="bg1"/>
              </a:solidFill>
              <a:cs typeface="Helvetica Light"/>
            </a:endParaRPr>
          </a:p>
        </p:txBody>
      </p:sp>
      <p:sp>
        <p:nvSpPr>
          <p:cNvPr id="23" name="Rounded Rectangle 22"/>
          <p:cNvSpPr/>
          <p:nvPr/>
        </p:nvSpPr>
        <p:spPr>
          <a:xfrm>
            <a:off x="565670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SearchBar</a:t>
            </a:r>
            <a:endParaRPr lang="en-US" sz="1324" dirty="0">
              <a:solidFill>
                <a:schemeClr val="bg1"/>
              </a:solidFill>
              <a:cs typeface="Helvetica Light"/>
            </a:endParaRPr>
          </a:p>
        </p:txBody>
      </p:sp>
      <p:sp>
        <p:nvSpPr>
          <p:cNvPr id="24" name="Rounded Rectangle 23"/>
          <p:cNvSpPr/>
          <p:nvPr/>
        </p:nvSpPr>
        <p:spPr>
          <a:xfrm>
            <a:off x="7369899"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Slider</a:t>
            </a:r>
          </a:p>
        </p:txBody>
      </p:sp>
      <p:sp>
        <p:nvSpPr>
          <p:cNvPr id="25" name="Rounded Rectangle 24"/>
          <p:cNvSpPr/>
          <p:nvPr/>
        </p:nvSpPr>
        <p:spPr>
          <a:xfrm>
            <a:off x="51712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Stepper</a:t>
            </a:r>
          </a:p>
        </p:txBody>
      </p:sp>
      <p:sp>
        <p:nvSpPr>
          <p:cNvPr id="26" name="Rounded Rectangle 25"/>
          <p:cNvSpPr/>
          <p:nvPr/>
        </p:nvSpPr>
        <p:spPr>
          <a:xfrm>
            <a:off x="2230316"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TableView</a:t>
            </a:r>
            <a:endParaRPr lang="en-US" sz="1324" dirty="0">
              <a:solidFill>
                <a:schemeClr val="bg1"/>
              </a:solidFill>
              <a:cs typeface="Helvetica Light"/>
            </a:endParaRPr>
          </a:p>
        </p:txBody>
      </p:sp>
      <p:sp>
        <p:nvSpPr>
          <p:cNvPr id="27" name="Rounded Rectangle 26"/>
          <p:cNvSpPr/>
          <p:nvPr/>
        </p:nvSpPr>
        <p:spPr>
          <a:xfrm>
            <a:off x="394351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TimePicker</a:t>
            </a:r>
            <a:endParaRPr lang="en-US" sz="1324" dirty="0">
              <a:solidFill>
                <a:schemeClr val="bg1"/>
              </a:solidFill>
              <a:cs typeface="Helvetica Light"/>
            </a:endParaRPr>
          </a:p>
        </p:txBody>
      </p:sp>
      <p:sp>
        <p:nvSpPr>
          <p:cNvPr id="28" name="Rounded Rectangle 27"/>
          <p:cNvSpPr/>
          <p:nvPr/>
        </p:nvSpPr>
        <p:spPr>
          <a:xfrm>
            <a:off x="5656706"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WebView</a:t>
            </a:r>
            <a:endParaRPr lang="en-US" sz="1324" dirty="0">
              <a:solidFill>
                <a:schemeClr val="bg1"/>
              </a:solidFill>
              <a:cs typeface="Helvetica Light"/>
            </a:endParaRPr>
          </a:p>
        </p:txBody>
      </p:sp>
      <p:sp>
        <p:nvSpPr>
          <p:cNvPr id="29" name="Rounded Rectangle 28"/>
          <p:cNvSpPr/>
          <p:nvPr/>
        </p:nvSpPr>
        <p:spPr>
          <a:xfrm>
            <a:off x="7369899"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EntryCell</a:t>
            </a:r>
            <a:endParaRPr lang="en-US" sz="1324" dirty="0">
              <a:solidFill>
                <a:schemeClr val="bg1"/>
              </a:solidFill>
              <a:cs typeface="Helvetica Light"/>
            </a:endParaRPr>
          </a:p>
        </p:txBody>
      </p:sp>
      <p:sp>
        <p:nvSpPr>
          <p:cNvPr id="30" name="Rounded Rectangle 29"/>
          <p:cNvSpPr/>
          <p:nvPr/>
        </p:nvSpPr>
        <p:spPr>
          <a:xfrm>
            <a:off x="51712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ImageCell</a:t>
            </a:r>
            <a:endParaRPr lang="en-US" sz="1324" dirty="0">
              <a:solidFill>
                <a:schemeClr val="bg1"/>
              </a:solidFill>
              <a:cs typeface="Helvetica Light"/>
            </a:endParaRPr>
          </a:p>
        </p:txBody>
      </p:sp>
      <p:sp>
        <p:nvSpPr>
          <p:cNvPr id="31" name="Rounded Rectangle 30"/>
          <p:cNvSpPr/>
          <p:nvPr/>
        </p:nvSpPr>
        <p:spPr>
          <a:xfrm>
            <a:off x="223031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SwitchCell</a:t>
            </a:r>
            <a:endParaRPr lang="en-US" sz="1324" dirty="0">
              <a:solidFill>
                <a:schemeClr val="bg1"/>
              </a:solidFill>
              <a:cs typeface="Helvetica Light"/>
            </a:endParaRPr>
          </a:p>
        </p:txBody>
      </p:sp>
      <p:sp>
        <p:nvSpPr>
          <p:cNvPr id="32" name="Rounded Rectangle 31"/>
          <p:cNvSpPr/>
          <p:nvPr/>
        </p:nvSpPr>
        <p:spPr>
          <a:xfrm>
            <a:off x="394351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TextCell</a:t>
            </a:r>
            <a:endParaRPr lang="en-US" sz="1324" dirty="0">
              <a:solidFill>
                <a:schemeClr val="bg1"/>
              </a:solidFill>
              <a:cs typeface="Helvetica Light"/>
            </a:endParaRPr>
          </a:p>
        </p:txBody>
      </p:sp>
      <p:sp>
        <p:nvSpPr>
          <p:cNvPr id="33" name="Rounded Rectangle 32"/>
          <p:cNvSpPr/>
          <p:nvPr/>
        </p:nvSpPr>
        <p:spPr>
          <a:xfrm>
            <a:off x="565670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ViewCell</a:t>
            </a:r>
            <a:endParaRPr lang="en-US" sz="1324" dirty="0">
              <a:solidFill>
                <a:schemeClr val="bg1"/>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A practicar: Vistas básicas</a:t>
            </a:r>
          </a:p>
        </p:txBody>
      </p:sp>
      <p:sp>
        <p:nvSpPr>
          <p:cNvPr id="5" name="Marcador de texto 4"/>
          <p:cNvSpPr>
            <a:spLocks noGrp="1"/>
          </p:cNvSpPr>
          <p:nvPr>
            <p:ph type="subTitle" idx="1"/>
          </p:nvPr>
        </p:nvSpPr>
        <p:spPr/>
        <p:txBody>
          <a:bodyPr/>
          <a:lstStyle/>
          <a:p>
            <a:r>
              <a:rPr lang="es-ES" dirty="0">
                <a:solidFill>
                  <a:schemeClr val="bg1"/>
                </a:solidFill>
              </a:rPr>
              <a:t>XAML </a:t>
            </a:r>
            <a:r>
              <a:rPr lang="es-ES" dirty="0" err="1">
                <a:solidFill>
                  <a:schemeClr val="bg1"/>
                </a:solidFill>
              </a:rPr>
              <a:t>Love</a:t>
            </a:r>
            <a:r>
              <a:rPr lang="es-ES" dirty="0">
                <a:solidFill>
                  <a:schemeClr val="bg1"/>
                </a:solidFill>
              </a:rPr>
              <a:t>!</a:t>
            </a:r>
          </a:p>
        </p:txBody>
      </p:sp>
    </p:spTree>
    <p:extLst>
      <p:ext uri="{BB962C8B-B14F-4D97-AF65-F5344CB8AC3E}">
        <p14:creationId xmlns:p14="http://schemas.microsoft.com/office/powerpoint/2010/main" val="3738078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8" y="2229809"/>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6" y="2917764"/>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1" y="3605720"/>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6071" y="1492164"/>
          <a:ext cx="4571352" cy="281173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err="1"/>
                        <a:t>Xcode</a:t>
                      </a:r>
                      <a:endParaRPr lang="es-ES" sz="1800" dirty="0"/>
                    </a:p>
                  </a:txBody>
                  <a:tcPr marL="68570" marR="68570" marT="34285" marB="34285"/>
                </a:tc>
                <a:tc>
                  <a:txBody>
                    <a:bodyPr/>
                    <a:lstStyle/>
                    <a:p>
                      <a:pPr algn="ctr"/>
                      <a:r>
                        <a:rPr lang="es-ES" sz="1800" dirty="0"/>
                        <a:t>Android Studio</a:t>
                      </a:r>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extLst>
                  <a:ext uri="{0D108BD9-81ED-4DB2-BD59-A6C34878D82A}">
                    <a16:rowId xmlns:a16="http://schemas.microsoft.com/office/drawing/2014/main" val="10001"/>
                  </a:ext>
                </a:extLst>
              </a:tr>
              <a:tr h="891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a:t>ObjectiveC</a:t>
                      </a:r>
                      <a:r>
                        <a:rPr lang="es-ES" sz="1800" dirty="0"/>
                        <a:t> o Swift</a:t>
                      </a:r>
                    </a:p>
                    <a:p>
                      <a:pPr algn="ctr"/>
                      <a:endParaRPr lang="es-ES" sz="1800" dirty="0"/>
                    </a:p>
                  </a:txBody>
                  <a:tcPr marL="68570" marR="68570" marT="34285" marB="34285"/>
                </a:tc>
                <a:tc>
                  <a:txBody>
                    <a:bodyPr/>
                    <a:lstStyle/>
                    <a:p>
                      <a:pPr algn="ctr"/>
                      <a:r>
                        <a:rPr lang="es-ES" sz="1800" dirty="0"/>
                        <a:t>Java</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MVC</a:t>
                      </a:r>
                    </a:p>
                  </a:txBody>
                  <a:tcPr marL="68570" marR="68570" marT="34285" marB="34285"/>
                </a:tc>
                <a:tc>
                  <a:txBody>
                    <a:bodyPr/>
                    <a:lstStyle/>
                    <a:p>
                      <a:pPr algn="ctr"/>
                      <a:r>
                        <a:rPr lang="es-ES" sz="1800" dirty="0"/>
                        <a:t>MVC</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609187" y="4002957"/>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059881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6" y="2232922"/>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4" y="2854135"/>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0" y="3303234"/>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6071" y="1492164"/>
          <a:ext cx="4571352" cy="253741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p>
                    <a:p>
                      <a:pPr algn="ctr"/>
                      <a:endParaRPr lang="es-ES" sz="1800" dirty="0"/>
                    </a:p>
                  </a:txBody>
                  <a:tcPr marL="68570" marR="68570" marT="34285" marB="34285"/>
                </a:tc>
                <a:extLst>
                  <a:ext uri="{0D108BD9-81ED-4DB2-BD59-A6C34878D82A}">
                    <a16:rowId xmlns:a16="http://schemas.microsoft.com/office/drawing/2014/main" val="10001"/>
                  </a:ext>
                </a:extLst>
              </a:tr>
              <a:tr h="617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a:p>
                  </a:txBody>
                  <a:tcPr marL="68570" marR="68570" marT="34285" marB="34285"/>
                </a:tc>
                <a:tc>
                  <a:txBody>
                    <a:bodyPr/>
                    <a:lstStyle/>
                    <a:p>
                      <a:pPr algn="ctr"/>
                      <a:r>
                        <a:rPr lang="es-ES" sz="1800" dirty="0"/>
                        <a:t>C#</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575116" y="3705715"/>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p:nvPr/>
        </p:nvSpPr>
        <p:spPr>
          <a:xfrm>
            <a:off x="1948384" y="1049527"/>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062634" y="1049527"/>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176884" y="1065112"/>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091221" y="1979381"/>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148363" y="1465105"/>
            <a:ext cx="928162"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091221" y="2607942"/>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091222" y="2607942"/>
            <a:ext cx="971412"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148330" y="2265091"/>
            <a:ext cx="91427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148330" y="1859502"/>
            <a:ext cx="1085696"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062668" y="1163812"/>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176951" y="1278095"/>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176918" y="1163812"/>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291202" y="1278095"/>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291168" y="1179396"/>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405452" y="1293679"/>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1948384" y="3749444"/>
            <a:ext cx="5223591" cy="377988"/>
          </a:xfrm>
          <a:prstGeom prst="rect">
            <a:avLst/>
          </a:prstGeom>
          <a:solidFill>
            <a:schemeClr val="accent2">
              <a:lumMod val="20000"/>
              <a:lumOff val="80000"/>
            </a:schemeClr>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2"/>
                </a:solidFill>
              </a:rPr>
              <a:t>Cross Platform</a:t>
            </a:r>
          </a:p>
        </p:txBody>
      </p:sp>
      <p:sp>
        <p:nvSpPr>
          <p:cNvPr id="27"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4499" dirty="0"/>
              <a:t>MVVM</a:t>
            </a:r>
          </a:p>
        </p:txBody>
      </p:sp>
    </p:spTree>
    <p:extLst>
      <p:ext uri="{BB962C8B-B14F-4D97-AF65-F5344CB8AC3E}">
        <p14:creationId xmlns:p14="http://schemas.microsoft.com/office/powerpoint/2010/main" val="23016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313983" y="1059033"/>
            <a:ext cx="7173440" cy="35296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Mayor </a:t>
            </a:r>
            <a:r>
              <a:rPr lang="en-US" sz="2400" dirty="0" err="1"/>
              <a:t>facilidad</a:t>
            </a:r>
            <a:r>
              <a:rPr lang="en-US" sz="2400" dirty="0"/>
              <a:t> para </a:t>
            </a:r>
            <a:r>
              <a:rPr lang="en-US" sz="2400" dirty="0" err="1"/>
              <a:t>mantener</a:t>
            </a:r>
            <a:r>
              <a:rPr lang="en-US" sz="2400" dirty="0"/>
              <a:t>, extender y </a:t>
            </a:r>
            <a:r>
              <a:rPr lang="en-US" sz="2400" b="1" dirty="0" err="1"/>
              <a:t>compartir</a:t>
            </a:r>
            <a:r>
              <a:rPr lang="en-US" sz="2400" dirty="0"/>
              <a:t> el </a:t>
            </a:r>
            <a:r>
              <a:rPr lang="en-US" sz="2400" dirty="0" err="1"/>
              <a:t>código</a:t>
            </a:r>
            <a:r>
              <a:rPr lang="en-US" sz="2400" dirty="0"/>
              <a:t>.</a:t>
            </a:r>
          </a:p>
          <a:p>
            <a:r>
              <a:rPr lang="en-US" sz="2400" dirty="0" err="1"/>
              <a:t>Más</a:t>
            </a:r>
            <a:r>
              <a:rPr lang="en-US" sz="2400" dirty="0"/>
              <a:t> </a:t>
            </a:r>
            <a:r>
              <a:rPr lang="en-US" sz="2400" dirty="0" err="1"/>
              <a:t>facilidad</a:t>
            </a:r>
            <a:r>
              <a:rPr lang="en-US" sz="2400" dirty="0"/>
              <a:t> a la hora de </a:t>
            </a:r>
            <a:r>
              <a:rPr lang="en-US" sz="2400" dirty="0" err="1"/>
              <a:t>colaborar</a:t>
            </a:r>
            <a:r>
              <a:rPr lang="en-US" sz="2400" dirty="0"/>
              <a:t>.</a:t>
            </a:r>
          </a:p>
          <a:p>
            <a:r>
              <a:rPr lang="en-US" sz="2400" b="1" dirty="0"/>
              <a:t>Testing</a:t>
            </a:r>
            <a:r>
              <a:rPr lang="en-US" sz="2400" dirty="0"/>
              <a:t>.</a:t>
            </a:r>
          </a:p>
          <a:p>
            <a:r>
              <a:rPr lang="en-US" sz="2400" dirty="0" err="1"/>
              <a:t>Más</a:t>
            </a:r>
            <a:r>
              <a:rPr lang="en-US" sz="2400" dirty="0"/>
              <a:t> </a:t>
            </a:r>
            <a:r>
              <a:rPr lang="en-US" sz="2400" dirty="0" err="1"/>
              <a:t>fácil</a:t>
            </a:r>
            <a:r>
              <a:rPr lang="en-US" sz="2400" dirty="0"/>
              <a:t> de </a:t>
            </a:r>
            <a:r>
              <a:rPr lang="en-US" sz="2400" b="1" dirty="0" err="1"/>
              <a:t>diseñar</a:t>
            </a:r>
            <a:r>
              <a:rPr lang="en-US" sz="2400" dirty="0"/>
              <a:t>.</a:t>
            </a:r>
          </a:p>
        </p:txBody>
      </p:sp>
      <p:sp>
        <p:nvSpPr>
          <p:cNvPr id="6"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2800" dirty="0"/>
              <a:t>Pero... ¿Por </a:t>
            </a:r>
            <a:r>
              <a:rPr lang="pt-BR" sz="2800" dirty="0" err="1"/>
              <a:t>qué</a:t>
            </a:r>
            <a:r>
              <a:rPr lang="pt-BR" sz="2800" dirty="0"/>
              <a:t> MVVM?</a:t>
            </a:r>
          </a:p>
        </p:txBody>
      </p:sp>
    </p:spTree>
    <p:extLst>
      <p:ext uri="{BB962C8B-B14F-4D97-AF65-F5344CB8AC3E}">
        <p14:creationId xmlns:p14="http://schemas.microsoft.com/office/powerpoint/2010/main" val="1119780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Continuamos: MVVM</a:t>
            </a:r>
          </a:p>
        </p:txBody>
      </p:sp>
      <p:sp>
        <p:nvSpPr>
          <p:cNvPr id="5" name="Marcador de texto 4"/>
          <p:cNvSpPr>
            <a:spLocks noGrp="1"/>
          </p:cNvSpPr>
          <p:nvPr>
            <p:ph type="subTitle" idx="1"/>
          </p:nvPr>
        </p:nvSpPr>
        <p:spPr/>
        <p:txBody>
          <a:bodyPr/>
          <a:lstStyle/>
          <a:p>
            <a:r>
              <a:rPr lang="es-ES" dirty="0">
                <a:solidFill>
                  <a:schemeClr val="bg1"/>
                </a:solidFill>
              </a:rPr>
              <a:t>Enlace a datos y otros conceptos básicos</a:t>
            </a:r>
          </a:p>
        </p:txBody>
      </p:sp>
    </p:spTree>
    <p:extLst>
      <p:ext uri="{BB962C8B-B14F-4D97-AF65-F5344CB8AC3E}">
        <p14:creationId xmlns:p14="http://schemas.microsoft.com/office/powerpoint/2010/main" val="246019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5552E55-8489-4C1A-9932-A52CB2ED57ED}"/>
              </a:ext>
            </a:extLst>
          </p:cNvPr>
          <p:cNvSpPr/>
          <p:nvPr/>
        </p:nvSpPr>
        <p:spPr>
          <a:xfrm>
            <a:off x="0" y="-7144"/>
            <a:ext cx="4343381" cy="5150644"/>
          </a:xfrm>
          <a:prstGeom prst="rect">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050"/>
          </a:p>
        </p:txBody>
      </p:sp>
      <p:sp>
        <p:nvSpPr>
          <p:cNvPr id="20" name="Rectangle 19">
            <a:extLst>
              <a:ext uri="{FF2B5EF4-FFF2-40B4-BE49-F238E27FC236}">
                <a16:creationId xmlns:a16="http://schemas.microsoft.com/office/drawing/2014/main" id="{29114C65-FB8A-49C2-B4CF-F341E93181CA}"/>
              </a:ext>
            </a:extLst>
          </p:cNvPr>
          <p:cNvSpPr/>
          <p:nvPr/>
        </p:nvSpPr>
        <p:spPr>
          <a:xfrm>
            <a:off x="0" y="4310766"/>
            <a:ext cx="9144000" cy="875273"/>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050"/>
          </a:p>
        </p:txBody>
      </p:sp>
      <p:sp>
        <p:nvSpPr>
          <p:cNvPr id="10" name="Rectangle 9">
            <a:extLst>
              <a:ext uri="{FF2B5EF4-FFF2-40B4-BE49-F238E27FC236}">
                <a16:creationId xmlns:a16="http://schemas.microsoft.com/office/drawing/2014/main" id="{AE55A186-ED98-4696-A9A4-7E6D11F55B74}"/>
              </a:ext>
            </a:extLst>
          </p:cNvPr>
          <p:cNvSpPr/>
          <p:nvPr/>
        </p:nvSpPr>
        <p:spPr>
          <a:xfrm>
            <a:off x="1143000" y="-7144"/>
            <a:ext cx="6858000" cy="5150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3076" name="TextBox 4">
            <a:extLst>
              <a:ext uri="{FF2B5EF4-FFF2-40B4-BE49-F238E27FC236}">
                <a16:creationId xmlns:a16="http://schemas.microsoft.com/office/drawing/2014/main" id="{01454F06-FD00-4355-B13A-9FC6DF715C70}"/>
              </a:ext>
            </a:extLst>
          </p:cNvPr>
          <p:cNvSpPr txBox="1">
            <a:spLocks noChangeArrowheads="1"/>
          </p:cNvSpPr>
          <p:nvPr/>
        </p:nvSpPr>
        <p:spPr bwMode="auto">
          <a:xfrm>
            <a:off x="5546481" y="4543456"/>
            <a:ext cx="272860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ES" sz="2100" dirty="0">
                <a:solidFill>
                  <a:schemeClr val="bg1"/>
                </a:solidFill>
                <a:latin typeface="Segoe UI" panose="020B0502040204020203" pitchFamily="34" charset="0"/>
                <a:cs typeface="Segoe UI" panose="020B0502040204020203" pitchFamily="34" charset="0"/>
              </a:rPr>
              <a:t>www.campusMVP.es</a:t>
            </a:r>
          </a:p>
        </p:txBody>
      </p:sp>
      <p:sp>
        <p:nvSpPr>
          <p:cNvPr id="4" name="Rectangle 3">
            <a:extLst>
              <a:ext uri="{FF2B5EF4-FFF2-40B4-BE49-F238E27FC236}">
                <a16:creationId xmlns:a16="http://schemas.microsoft.com/office/drawing/2014/main" id="{3265041B-A769-47F5-8888-026800B2206C}"/>
              </a:ext>
            </a:extLst>
          </p:cNvPr>
          <p:cNvSpPr/>
          <p:nvPr/>
        </p:nvSpPr>
        <p:spPr>
          <a:xfrm>
            <a:off x="93079" y="50036"/>
            <a:ext cx="4100880" cy="3600986"/>
          </a:xfrm>
          <a:prstGeom prst="rect">
            <a:avLst/>
          </a:prstGeom>
          <a:noFill/>
        </p:spPr>
        <p:txBody>
          <a:bodyPr wrap="square" anchor="ctr">
            <a:spAutoFit/>
          </a:bodyPr>
          <a:lstStyle/>
          <a:p>
            <a:pPr algn="ctr">
              <a:defRPr/>
            </a:pPr>
            <a:r>
              <a:rPr lang="es-ES_tradnl" sz="18750" b="1" kern="100" spc="-1875" dirty="0">
                <a:solidFill>
                  <a:schemeClr val="bg1"/>
                </a:solidFill>
                <a:latin typeface="Segoe UI" panose="020B0502040204020203" pitchFamily="34" charset="0"/>
                <a:cs typeface="Segoe UI" panose="020B0502040204020203" pitchFamily="34" charset="0"/>
              </a:rPr>
              <a:t>4</a:t>
            </a:r>
            <a:r>
              <a:rPr lang="es-ES_tradnl" sz="18750" b="1" dirty="0">
                <a:solidFill>
                  <a:schemeClr val="bg1"/>
                </a:solidFill>
                <a:latin typeface="Segoe UI" panose="020B0502040204020203" pitchFamily="34" charset="0"/>
                <a:cs typeface="Segoe UI" panose="020B0502040204020203" pitchFamily="34" charset="0"/>
              </a:rPr>
              <a:t>0</a:t>
            </a:r>
            <a:r>
              <a:rPr lang="es-ES_tradnl" sz="8625" b="1" dirty="0">
                <a:solidFill>
                  <a:schemeClr val="bg1"/>
                </a:solidFill>
                <a:latin typeface="Segoe UI" panose="020B0502040204020203" pitchFamily="34" charset="0"/>
                <a:cs typeface="Segoe UI" panose="020B0502040204020203" pitchFamily="34" charset="0"/>
              </a:rPr>
              <a:t>%</a:t>
            </a:r>
            <a:endParaRPr lang="es-ES_tradnl" sz="4950" b="1" dirty="0">
              <a:solidFill>
                <a:schemeClr val="bg1"/>
              </a:solidFill>
              <a:latin typeface="Segoe UI" panose="020B0502040204020203" pitchFamily="34" charset="0"/>
              <a:cs typeface="Segoe UI" panose="020B0502040204020203" pitchFamily="34" charset="0"/>
            </a:endParaRPr>
          </a:p>
          <a:p>
            <a:pPr algn="ctr">
              <a:defRPr/>
            </a:pPr>
            <a:r>
              <a:rPr lang="es-ES_tradnl" sz="2700" dirty="0">
                <a:solidFill>
                  <a:schemeClr val="bg1"/>
                </a:solidFill>
                <a:latin typeface="Segoe UI" panose="020B0502040204020203" pitchFamily="34" charset="0"/>
                <a:cs typeface="Segoe UI" panose="020B0502040204020203" pitchFamily="34" charset="0"/>
              </a:rPr>
              <a:t>de</a:t>
            </a:r>
            <a:r>
              <a:rPr lang="es-ES_tradnl" sz="4050" dirty="0">
                <a:solidFill>
                  <a:schemeClr val="bg1"/>
                </a:solidFill>
                <a:latin typeface="Segoe UI" panose="020B0502040204020203" pitchFamily="34" charset="0"/>
                <a:cs typeface="Segoe UI" panose="020B0502040204020203" pitchFamily="34" charset="0"/>
              </a:rPr>
              <a:t> DESCUENTO</a:t>
            </a:r>
            <a:endParaRPr lang="es-ES_tradnl" sz="4500" spc="-30" dirty="0">
              <a:solidFill>
                <a:schemeClr val="bg1"/>
              </a:solidFill>
              <a:latin typeface="Segoe UI" panose="020B0502040204020203" pitchFamily="34" charset="0"/>
              <a:cs typeface="Segoe UI" panose="020B0502040204020203" pitchFamily="34" charset="0"/>
            </a:endParaRPr>
          </a:p>
        </p:txBody>
      </p:sp>
      <p:sp>
        <p:nvSpPr>
          <p:cNvPr id="2" name="TextBox 4">
            <a:extLst>
              <a:ext uri="{FF2B5EF4-FFF2-40B4-BE49-F238E27FC236}">
                <a16:creationId xmlns:a16="http://schemas.microsoft.com/office/drawing/2014/main" id="{7835B4D7-9F6F-4203-B232-D780D2ECAD6B}"/>
              </a:ext>
            </a:extLst>
          </p:cNvPr>
          <p:cNvSpPr txBox="1">
            <a:spLocks noChangeArrowheads="1"/>
          </p:cNvSpPr>
          <p:nvPr/>
        </p:nvSpPr>
        <p:spPr bwMode="auto">
          <a:xfrm>
            <a:off x="4987323" y="2314262"/>
            <a:ext cx="3627005" cy="507831"/>
          </a:xfrm>
          <a:prstGeom prst="rect">
            <a:avLst/>
          </a:prstGeom>
          <a:noFill/>
          <a:ln>
            <a:noFill/>
          </a:ln>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es-ES" altLang="es-ES" sz="1350" dirty="0">
                <a:solidFill>
                  <a:srgbClr val="254061"/>
                </a:solidFill>
                <a:latin typeface="Segoe UI" panose="020B0502040204020203" pitchFamily="34" charset="0"/>
                <a:cs typeface="Segoe UI" panose="020B0502040204020203" pitchFamily="34" charset="0"/>
              </a:rPr>
              <a:t>Introduce este código en el carrito al comprar </a:t>
            </a:r>
            <a:r>
              <a:rPr lang="es-ES" altLang="es-ES" sz="1350" b="1" dirty="0">
                <a:solidFill>
                  <a:srgbClr val="254061"/>
                </a:solidFill>
                <a:latin typeface="Segoe UI" panose="020B0502040204020203" pitchFamily="34" charset="0"/>
                <a:cs typeface="Segoe UI" panose="020B0502040204020203" pitchFamily="34" charset="0"/>
              </a:rPr>
              <a:t>nuestro curso de </a:t>
            </a:r>
            <a:r>
              <a:rPr lang="es-ES" altLang="es-ES" sz="1350" b="1" dirty="0" err="1">
                <a:solidFill>
                  <a:srgbClr val="254061"/>
                </a:solidFill>
                <a:latin typeface="Segoe UI" panose="020B0502040204020203" pitchFamily="34" charset="0"/>
                <a:cs typeface="Segoe UI" panose="020B0502040204020203" pitchFamily="34" charset="0"/>
              </a:rPr>
              <a:t>Xamarin</a:t>
            </a:r>
            <a:r>
              <a:rPr lang="es-ES" altLang="es-ES" sz="1350" dirty="0">
                <a:solidFill>
                  <a:srgbClr val="254061"/>
                </a:solidFill>
                <a:latin typeface="Segoe UI" panose="020B0502040204020203" pitchFamily="34" charset="0"/>
                <a:cs typeface="Segoe UI" panose="020B0502040204020203" pitchFamily="34" charset="0"/>
              </a:rPr>
              <a:t>:  </a:t>
            </a:r>
          </a:p>
        </p:txBody>
      </p:sp>
      <p:sp>
        <p:nvSpPr>
          <p:cNvPr id="3079" name="TextBox 5">
            <a:extLst>
              <a:ext uri="{FF2B5EF4-FFF2-40B4-BE49-F238E27FC236}">
                <a16:creationId xmlns:a16="http://schemas.microsoft.com/office/drawing/2014/main" id="{C7C367BE-EAD7-4CC9-AFCD-2292DFEA77CB}"/>
              </a:ext>
            </a:extLst>
          </p:cNvPr>
          <p:cNvSpPr txBox="1">
            <a:spLocks noChangeArrowheads="1"/>
          </p:cNvSpPr>
          <p:nvPr/>
        </p:nvSpPr>
        <p:spPr bwMode="auto">
          <a:xfrm>
            <a:off x="4355826" y="2884245"/>
            <a:ext cx="478817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ES" sz="2700" b="1" dirty="0">
                <a:solidFill>
                  <a:srgbClr val="FF6600"/>
                </a:solidFill>
                <a:latin typeface="Segoe UI" panose="020B0502040204020203" pitchFamily="34" charset="0"/>
                <a:cs typeface="Segoe UI" panose="020B0502040204020203" pitchFamily="34" charset="0"/>
              </a:rPr>
              <a:t>MONK18MAD</a:t>
            </a:r>
            <a:endParaRPr lang="es-ES" altLang="es-ES" sz="3000" b="1" dirty="0">
              <a:solidFill>
                <a:srgbClr val="C00000"/>
              </a:solidFill>
              <a:latin typeface="Segoe UI" panose="020B0502040204020203" pitchFamily="34" charset="0"/>
              <a:cs typeface="Segoe UI" panose="020B0502040204020203" pitchFamily="34" charset="0"/>
            </a:endParaRPr>
          </a:p>
        </p:txBody>
      </p:sp>
      <p:sp>
        <p:nvSpPr>
          <p:cNvPr id="3080" name="CuadroTexto 18">
            <a:extLst>
              <a:ext uri="{FF2B5EF4-FFF2-40B4-BE49-F238E27FC236}">
                <a16:creationId xmlns:a16="http://schemas.microsoft.com/office/drawing/2014/main" id="{9A28731E-936D-4842-8E47-65B8CC390CD9}"/>
              </a:ext>
            </a:extLst>
          </p:cNvPr>
          <p:cNvSpPr txBox="1">
            <a:spLocks noChangeArrowheads="1"/>
          </p:cNvSpPr>
          <p:nvPr/>
        </p:nvSpPr>
        <p:spPr bwMode="auto">
          <a:xfrm>
            <a:off x="1297572" y="4534270"/>
            <a:ext cx="22483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ES" sz="1350" dirty="0">
                <a:solidFill>
                  <a:schemeClr val="bg1"/>
                </a:solidFill>
              </a:rPr>
              <a:t>La mejor formación online para desarrolladores como tú</a:t>
            </a:r>
          </a:p>
        </p:txBody>
      </p:sp>
      <p:sp>
        <p:nvSpPr>
          <p:cNvPr id="3081" name="TextBox 4">
            <a:extLst>
              <a:ext uri="{FF2B5EF4-FFF2-40B4-BE49-F238E27FC236}">
                <a16:creationId xmlns:a16="http://schemas.microsoft.com/office/drawing/2014/main" id="{4C391B56-B3B5-4FD6-95C1-85F732BAF87B}"/>
              </a:ext>
            </a:extLst>
          </p:cNvPr>
          <p:cNvSpPr txBox="1">
            <a:spLocks noChangeArrowheads="1"/>
          </p:cNvSpPr>
          <p:nvPr/>
        </p:nvSpPr>
        <p:spPr bwMode="auto">
          <a:xfrm>
            <a:off x="4343381" y="3586397"/>
            <a:ext cx="47881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ES" sz="1050" dirty="0">
                <a:solidFill>
                  <a:srgbClr val="254061"/>
                </a:solidFill>
                <a:latin typeface="Segoe UI" panose="020B0502040204020203" pitchFamily="34" charset="0"/>
                <a:cs typeface="Segoe UI" panose="020B0502040204020203" pitchFamily="34" charset="0"/>
              </a:rPr>
              <a:t>Este cupón es válido </a:t>
            </a:r>
            <a:r>
              <a:rPr lang="es-ES" altLang="es-ES" sz="1050" b="1" dirty="0">
                <a:solidFill>
                  <a:srgbClr val="254061"/>
                </a:solidFill>
                <a:latin typeface="Segoe UI" panose="020B0502040204020203" pitchFamily="34" charset="0"/>
                <a:cs typeface="Segoe UI" panose="020B0502040204020203" pitchFamily="34" charset="0"/>
              </a:rPr>
              <a:t>solo hasta el 7 de Diciembre de 2018</a:t>
            </a:r>
          </a:p>
        </p:txBody>
      </p:sp>
      <p:pic>
        <p:nvPicPr>
          <p:cNvPr id="3082" name="Picture 10">
            <a:extLst>
              <a:ext uri="{FF2B5EF4-FFF2-40B4-BE49-F238E27FC236}">
                <a16:creationId xmlns:a16="http://schemas.microsoft.com/office/drawing/2014/main" id="{C4A68640-8FB1-4EBF-B4F7-B6E29D6D7C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476" y="4438173"/>
            <a:ext cx="988147" cy="61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uadroTexto 18">
            <a:extLst>
              <a:ext uri="{FF2B5EF4-FFF2-40B4-BE49-F238E27FC236}">
                <a16:creationId xmlns:a16="http://schemas.microsoft.com/office/drawing/2014/main" id="{1C6A8493-CE75-4100-8457-1D3733FB18EA}"/>
              </a:ext>
            </a:extLst>
          </p:cNvPr>
          <p:cNvSpPr txBox="1">
            <a:spLocks noChangeArrowheads="1"/>
          </p:cNvSpPr>
          <p:nvPr/>
        </p:nvSpPr>
        <p:spPr bwMode="auto">
          <a:xfrm>
            <a:off x="4343380" y="1894154"/>
            <a:ext cx="4800621" cy="323165"/>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es-ES" altLang="es-ES" sz="1500" spc="-23" dirty="0">
                <a:solidFill>
                  <a:srgbClr val="254061"/>
                </a:solidFill>
                <a:latin typeface="Segoe UI" panose="020B0502040204020203" pitchFamily="34" charset="0"/>
                <a:cs typeface="Segoe UI" panose="020B0502040204020203" pitchFamily="34" charset="0"/>
              </a:rPr>
              <a:t>¿Necesitas aprender Xamarin?</a:t>
            </a:r>
          </a:p>
        </p:txBody>
      </p:sp>
      <p:sp>
        <p:nvSpPr>
          <p:cNvPr id="3" name="Rectángulo 2"/>
          <p:cNvSpPr/>
          <p:nvPr/>
        </p:nvSpPr>
        <p:spPr>
          <a:xfrm>
            <a:off x="4343379" y="1391126"/>
            <a:ext cx="4800621" cy="369332"/>
          </a:xfrm>
          <a:prstGeom prst="rect">
            <a:avLst/>
          </a:prstGeom>
        </p:spPr>
        <p:txBody>
          <a:bodyPr wrap="square">
            <a:spAutoFit/>
          </a:bodyPr>
          <a:lstStyle/>
          <a:p>
            <a:pPr algn="ctr">
              <a:defRPr/>
            </a:pPr>
            <a:r>
              <a:rPr lang="es-ES_tradnl" sz="1800" b="1" dirty="0">
                <a:solidFill>
                  <a:srgbClr val="254061"/>
                </a:solidFill>
                <a:latin typeface="Segoe UI" panose="020B0502040204020203" pitchFamily="34" charset="0"/>
                <a:cs typeface="Segoe UI" panose="020B0502040204020203" pitchFamily="34" charset="0"/>
              </a:rPr>
              <a:t>Descuento Exclusivo </a:t>
            </a:r>
            <a:r>
              <a:rPr lang="es-ES_tradnl" sz="1800" b="1" dirty="0" err="1">
                <a:solidFill>
                  <a:srgbClr val="254061"/>
                </a:solidFill>
                <a:latin typeface="Segoe UI" panose="020B0502040204020203" pitchFamily="34" charset="0"/>
                <a:cs typeface="Segoe UI" panose="020B0502040204020203" pitchFamily="34" charset="0"/>
              </a:rPr>
              <a:t>Monkey</a:t>
            </a:r>
            <a:r>
              <a:rPr lang="es-ES_tradnl" sz="1800" b="1" dirty="0">
                <a:solidFill>
                  <a:srgbClr val="254061"/>
                </a:solidFill>
                <a:latin typeface="Segoe UI" panose="020B0502040204020203" pitchFamily="34" charset="0"/>
                <a:cs typeface="Segoe UI" panose="020B0502040204020203" pitchFamily="34" charset="0"/>
              </a:rPr>
              <a:t> </a:t>
            </a:r>
            <a:r>
              <a:rPr lang="es-ES_tradnl" sz="1800" b="1" dirty="0" err="1">
                <a:solidFill>
                  <a:srgbClr val="254061"/>
                </a:solidFill>
                <a:latin typeface="Segoe UI" panose="020B0502040204020203" pitchFamily="34" charset="0"/>
                <a:cs typeface="Segoe UI" panose="020B0502040204020203" pitchFamily="34" charset="0"/>
              </a:rPr>
              <a:t>Conf</a:t>
            </a:r>
            <a:endParaRPr lang="es-ES_tradnl" sz="1800" b="1" spc="-30" dirty="0">
              <a:solidFill>
                <a:srgbClr val="254061"/>
              </a:solidFill>
              <a:latin typeface="Segoe UI" panose="020B0502040204020203" pitchFamily="34" charset="0"/>
              <a:cs typeface="Segoe UI" panose="020B0502040204020203" pitchFamily="34" charset="0"/>
            </a:endParaRPr>
          </a:p>
        </p:txBody>
      </p:sp>
      <p:pic>
        <p:nvPicPr>
          <p:cNvPr id="22" name="Picture 21">
            <a:extLst>
              <a:ext uri="{FF2B5EF4-FFF2-40B4-BE49-F238E27FC236}">
                <a16:creationId xmlns:a16="http://schemas.microsoft.com/office/drawing/2014/main" id="{DC15505F-FF6F-4EBF-8453-32DC36A4E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239" y="562605"/>
            <a:ext cx="1039983" cy="604990"/>
          </a:xfrm>
          <a:prstGeom prst="rect">
            <a:avLst/>
          </a:prstGeom>
        </p:spPr>
      </p:pic>
      <p:pic>
        <p:nvPicPr>
          <p:cNvPr id="5" name="Picture 4">
            <a:extLst>
              <a:ext uri="{FF2B5EF4-FFF2-40B4-BE49-F238E27FC236}">
                <a16:creationId xmlns:a16="http://schemas.microsoft.com/office/drawing/2014/main" id="{64C27E7C-C2B7-4B4A-A534-D22FA833C62C}"/>
              </a:ext>
            </a:extLst>
          </p:cNvPr>
          <p:cNvPicPr>
            <a:picLocks noChangeAspect="1"/>
          </p:cNvPicPr>
          <p:nvPr/>
        </p:nvPicPr>
        <p:blipFill>
          <a:blip r:embed="rId5"/>
          <a:stretch>
            <a:fillRect/>
          </a:stretch>
        </p:blipFill>
        <p:spPr>
          <a:xfrm>
            <a:off x="6786247" y="186804"/>
            <a:ext cx="1021040" cy="1021040"/>
          </a:xfrm>
          <a:prstGeom prst="rect">
            <a:avLst/>
          </a:prstGeom>
        </p:spPr>
      </p:pic>
      <p:sp>
        <p:nvSpPr>
          <p:cNvPr id="6" name="Rectangle 5">
            <a:extLst>
              <a:ext uri="{FF2B5EF4-FFF2-40B4-BE49-F238E27FC236}">
                <a16:creationId xmlns:a16="http://schemas.microsoft.com/office/drawing/2014/main" id="{CDB975E4-1336-427B-B737-78C8B2F4C9A2}"/>
              </a:ext>
            </a:extLst>
          </p:cNvPr>
          <p:cNvSpPr/>
          <p:nvPr/>
        </p:nvSpPr>
        <p:spPr>
          <a:xfrm>
            <a:off x="305526" y="3738544"/>
            <a:ext cx="3610280" cy="323165"/>
          </a:xfrm>
          <a:prstGeom prst="rect">
            <a:avLst/>
          </a:prstGeom>
        </p:spPr>
        <p:txBody>
          <a:bodyPr wrap="square">
            <a:spAutoFit/>
          </a:bodyPr>
          <a:lstStyle/>
          <a:p>
            <a:pPr algn="ctr" eaLnBrk="1" hangingPunct="1">
              <a:defRPr/>
            </a:pPr>
            <a:r>
              <a:rPr lang="es-ES" altLang="es-ES" sz="1500" b="1" dirty="0">
                <a:solidFill>
                  <a:srgbClr val="254061"/>
                </a:solidFill>
                <a:latin typeface="Segoe UI" panose="020B0502040204020203" pitchFamily="34" charset="0"/>
                <a:cs typeface="Segoe UI" panose="020B0502040204020203" pitchFamily="34" charset="0"/>
              </a:rPr>
              <a:t>Solo durante la próxima semana</a:t>
            </a:r>
            <a:r>
              <a:rPr lang="es-ES" altLang="es-ES" sz="1500" dirty="0">
                <a:solidFill>
                  <a:srgbClr val="254061"/>
                </a:solidFill>
                <a:latin typeface="Segoe UI" panose="020B0502040204020203" pitchFamily="34" charset="0"/>
                <a:cs typeface="Segoe UI" panose="020B0502040204020203" pitchFamily="34" charset="0"/>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393" y="612601"/>
            <a:ext cx="3298407" cy="1528190"/>
          </a:xfrm>
        </p:spPr>
        <p:txBody>
          <a:bodyPr>
            <a:normAutofit/>
          </a:bodyPr>
          <a:lstStyle/>
          <a:p>
            <a:r>
              <a:rPr lang="en-US" dirty="0" err="1"/>
              <a:t>Código</a:t>
            </a:r>
            <a:r>
              <a:rPr lang="en-US" dirty="0"/>
              <a:t> </a:t>
            </a:r>
            <a:r>
              <a:rPr lang="en-US" dirty="0" err="1"/>
              <a:t>específico</a:t>
            </a:r>
            <a:r>
              <a:rPr lang="en-US" dirty="0"/>
              <a:t> de </a:t>
            </a:r>
            <a:r>
              <a:rPr lang="en-US" dirty="0" err="1"/>
              <a:t>plataforma</a:t>
            </a:r>
            <a:endParaRPr lang="en-US" dirty="0"/>
          </a:p>
        </p:txBody>
      </p:sp>
      <p:sp>
        <p:nvSpPr>
          <p:cNvPr id="44" name="Text Placeholder 18"/>
          <p:cNvSpPr txBox="1">
            <a:spLocks/>
          </p:cNvSpPr>
          <p:nvPr/>
        </p:nvSpPr>
        <p:spPr>
          <a:xfrm>
            <a:off x="5405392" y="2315593"/>
            <a:ext cx="2980706" cy="1678548"/>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chemeClr val="tx1"/>
                </a:solidFill>
                <a:latin typeface="+mj-lt"/>
              </a:rPr>
              <a:t>¿</a:t>
            </a:r>
            <a:r>
              <a:rPr lang="en-US" sz="2059" dirty="0" err="1">
                <a:solidFill>
                  <a:schemeClr val="tx1"/>
                </a:solidFill>
                <a:latin typeface="+mj-lt"/>
              </a:rPr>
              <a:t>Qué</a:t>
            </a:r>
            <a:r>
              <a:rPr lang="en-US" sz="2059" dirty="0">
                <a:solidFill>
                  <a:schemeClr val="tx1"/>
                </a:solidFill>
                <a:latin typeface="+mj-lt"/>
              </a:rPr>
              <a:t> </a:t>
            </a:r>
            <a:r>
              <a:rPr lang="en-US" sz="2059" dirty="0" err="1">
                <a:solidFill>
                  <a:schemeClr val="tx1"/>
                </a:solidFill>
                <a:latin typeface="+mj-lt"/>
              </a:rPr>
              <a:t>ocurre</a:t>
            </a:r>
            <a:r>
              <a:rPr lang="en-US" sz="2059" dirty="0">
                <a:solidFill>
                  <a:schemeClr val="tx1"/>
                </a:solidFill>
                <a:latin typeface="+mj-lt"/>
              </a:rPr>
              <a:t> </a:t>
            </a:r>
            <a:r>
              <a:rPr lang="en-US" sz="2059" dirty="0" err="1">
                <a:solidFill>
                  <a:schemeClr val="tx1"/>
                </a:solidFill>
                <a:latin typeface="+mj-lt"/>
              </a:rPr>
              <a:t>si</a:t>
            </a:r>
            <a:r>
              <a:rPr lang="en-US" sz="2059" dirty="0">
                <a:solidFill>
                  <a:schemeClr val="tx1"/>
                </a:solidFill>
                <a:latin typeface="+mj-lt"/>
              </a:rPr>
              <a:t> </a:t>
            </a:r>
            <a:r>
              <a:rPr lang="en-US" sz="2059" dirty="0" err="1">
                <a:solidFill>
                  <a:schemeClr val="tx1"/>
                </a:solidFill>
                <a:latin typeface="+mj-lt"/>
              </a:rPr>
              <a:t>necesitamos</a:t>
            </a:r>
            <a:r>
              <a:rPr lang="en-US" sz="2059" dirty="0">
                <a:solidFill>
                  <a:schemeClr val="tx1"/>
                </a:solidFill>
                <a:latin typeface="+mj-lt"/>
              </a:rPr>
              <a:t> accede a </a:t>
            </a:r>
            <a:r>
              <a:rPr lang="en-US" sz="2059" dirty="0" err="1">
                <a:solidFill>
                  <a:schemeClr val="tx1"/>
                </a:solidFill>
                <a:latin typeface="+mj-lt"/>
              </a:rPr>
              <a:t>características</a:t>
            </a:r>
            <a:r>
              <a:rPr lang="en-US" sz="2059" dirty="0">
                <a:solidFill>
                  <a:schemeClr val="tx1"/>
                </a:solidFill>
                <a:latin typeface="+mj-lt"/>
              </a:rPr>
              <a:t> </a:t>
            </a:r>
            <a:r>
              <a:rPr lang="en-US" sz="2059" dirty="0" err="1">
                <a:solidFill>
                  <a:schemeClr val="tx1"/>
                </a:solidFill>
                <a:latin typeface="+mj-lt"/>
              </a:rPr>
              <a:t>específicas</a:t>
            </a:r>
            <a:r>
              <a:rPr lang="en-US" sz="2059" dirty="0">
                <a:solidFill>
                  <a:schemeClr val="tx1"/>
                </a:solidFill>
                <a:latin typeface="+mj-lt"/>
              </a:rPr>
              <a:t> de la </a:t>
            </a:r>
            <a:r>
              <a:rPr lang="en-US" sz="2059" dirty="0" err="1">
                <a:solidFill>
                  <a:schemeClr val="tx1"/>
                </a:solidFill>
                <a:latin typeface="+mj-lt"/>
              </a:rPr>
              <a:t>plataforma</a:t>
            </a:r>
            <a:r>
              <a:rPr lang="en-US" sz="2059" dirty="0">
                <a:solidFill>
                  <a:schemeClr val="tx1"/>
                </a:solidFill>
                <a:latin typeface="+mj-lt"/>
              </a:rPr>
              <a:t>?</a:t>
            </a:r>
          </a:p>
          <a:p>
            <a:pPr marL="0" indent="0"/>
            <a:endParaRPr lang="en-US" sz="2059" dirty="0">
              <a:solidFill>
                <a:schemeClr val="tx1"/>
              </a:solidFill>
              <a:latin typeface="+mj-lt"/>
            </a:endParaRPr>
          </a:p>
        </p:txBody>
      </p:sp>
      <p:grpSp>
        <p:nvGrpSpPr>
          <p:cNvPr id="27" name="Group 26"/>
          <p:cNvGrpSpPr/>
          <p:nvPr/>
        </p:nvGrpSpPr>
        <p:grpSpPr>
          <a:xfrm>
            <a:off x="524587" y="913264"/>
            <a:ext cx="4561509" cy="3278801"/>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13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50" dirty="0">
                  <a:solidFill>
                    <a:schemeClr val="bg1"/>
                  </a:solidFill>
                </a:rPr>
                <a:t>UI+APIs</a:t>
              </a:r>
            </a:p>
          </p:txBody>
        </p:sp>
        <p:sp>
          <p:nvSpPr>
            <p:cNvPr id="33" name="TextBox 32"/>
            <p:cNvSpPr txBox="1"/>
            <p:nvPr/>
          </p:nvSpPr>
          <p:spPr>
            <a:xfrm>
              <a:off x="4444163" y="2609179"/>
              <a:ext cx="1733092" cy="58713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50" dirty="0">
                  <a:solidFill>
                    <a:schemeClr val="bg1"/>
                  </a:solidFill>
                </a:rPr>
                <a:t>UI + APIs</a:t>
              </a:r>
            </a:p>
          </p:txBody>
        </p:sp>
        <p:sp>
          <p:nvSpPr>
            <p:cNvPr id="34" name="TextBox 33"/>
            <p:cNvSpPr txBox="1"/>
            <p:nvPr/>
          </p:nvSpPr>
          <p:spPr>
            <a:xfrm>
              <a:off x="2733011" y="2609178"/>
              <a:ext cx="1711153" cy="58713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50" dirty="0">
                  <a:solidFill>
                    <a:schemeClr val="bg1"/>
                  </a:solidFill>
                </a:rPr>
                <a:t>UI + APIs</a:t>
              </a:r>
            </a:p>
          </p:txBody>
        </p:sp>
        <p:sp>
          <p:nvSpPr>
            <p:cNvPr id="35" name="TextBox 34"/>
            <p:cNvSpPr txBox="1"/>
            <p:nvPr/>
          </p:nvSpPr>
          <p:spPr>
            <a:xfrm>
              <a:off x="1042562" y="3344613"/>
              <a:ext cx="1642926" cy="1546762"/>
            </a:xfrm>
            <a:prstGeom prst="rect">
              <a:avLst/>
            </a:prstGeom>
            <a:noFill/>
          </p:spPr>
          <p:txBody>
            <a:bodyPr wrap="square" lIns="134444" tIns="107555" rIns="134444" bIns="107555" rtlCol="0">
              <a:spAutoFit/>
            </a:bodyPr>
            <a:lstStyle/>
            <a:p>
              <a:pPr defTabSz="685462" fontAlgn="base">
                <a:lnSpc>
                  <a:spcPct val="120000"/>
                </a:lnSpc>
                <a:spcBef>
                  <a:spcPct val="0"/>
                </a:spcBef>
                <a:spcAft>
                  <a:spcPct val="0"/>
                </a:spcAft>
              </a:pPr>
              <a:r>
                <a:rPr lang="en-US" sz="1050" dirty="0" err="1">
                  <a:solidFill>
                    <a:schemeClr val="bg1"/>
                  </a:solidFill>
                </a:rPr>
                <a:t>Batería</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GPS</a:t>
              </a:r>
            </a:p>
            <a:p>
              <a:pPr defTabSz="685462" fontAlgn="base">
                <a:lnSpc>
                  <a:spcPct val="120000"/>
                </a:lnSpc>
                <a:spcBef>
                  <a:spcPct val="0"/>
                </a:spcBef>
                <a:spcAft>
                  <a:spcPct val="0"/>
                </a:spcAft>
              </a:pPr>
              <a:r>
                <a:rPr lang="en-US" sz="1050" dirty="0" err="1">
                  <a:solidFill>
                    <a:schemeClr val="bg1"/>
                  </a:solidFill>
                </a:rPr>
                <a:t>Lámpara</a:t>
              </a:r>
              <a:endParaRPr lang="en-US" sz="1050" dirty="0">
                <a:solidFill>
                  <a:schemeClr val="bg1"/>
                </a:solidFill>
              </a:endParaRPr>
            </a:p>
            <a:p>
              <a:pPr defTabSz="685462" fontAlgn="base">
                <a:lnSpc>
                  <a:spcPct val="120000"/>
                </a:lnSpc>
                <a:spcBef>
                  <a:spcPct val="0"/>
                </a:spcBef>
                <a:spcAft>
                  <a:spcPct val="0"/>
                </a:spcAft>
              </a:pPr>
              <a:r>
                <a:rPr lang="en-US" sz="1050" dirty="0" err="1">
                  <a:solidFill>
                    <a:schemeClr val="bg1"/>
                  </a:solidFill>
                </a:rPr>
                <a:t>Notificationes</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Settings</a:t>
              </a:r>
            </a:p>
            <a:p>
              <a:pPr defTabSz="685462" fontAlgn="base">
                <a:lnSpc>
                  <a:spcPct val="120000"/>
                </a:lnSpc>
                <a:spcBef>
                  <a:spcPct val="0"/>
                </a:spcBef>
                <a:spcAft>
                  <a:spcPct val="0"/>
                </a:spcAft>
              </a:pPr>
              <a:r>
                <a:rPr lang="en-US" sz="1050" dirty="0">
                  <a:solidFill>
                    <a:schemeClr val="bg1"/>
                  </a:solidFill>
                </a:rPr>
                <a:t>Text To Speech</a:t>
              </a:r>
            </a:p>
          </p:txBody>
        </p:sp>
        <p:sp>
          <p:nvSpPr>
            <p:cNvPr id="36" name="TextBox 35"/>
            <p:cNvSpPr txBox="1"/>
            <p:nvPr/>
          </p:nvSpPr>
          <p:spPr>
            <a:xfrm>
              <a:off x="2785588" y="3344613"/>
              <a:ext cx="1596994" cy="1546762"/>
            </a:xfrm>
            <a:prstGeom prst="rect">
              <a:avLst/>
            </a:prstGeom>
            <a:noFill/>
          </p:spPr>
          <p:txBody>
            <a:bodyPr wrap="square" lIns="134444" tIns="107555" rIns="134444" bIns="107555" rtlCol="0">
              <a:spAutoFit/>
            </a:bodyPr>
            <a:lstStyle/>
            <a:p>
              <a:pPr defTabSz="685462" fontAlgn="base">
                <a:lnSpc>
                  <a:spcPct val="120000"/>
                </a:lnSpc>
                <a:spcBef>
                  <a:spcPct val="0"/>
                </a:spcBef>
                <a:spcAft>
                  <a:spcPct val="0"/>
                </a:spcAft>
              </a:pPr>
              <a:r>
                <a:rPr lang="en-US" sz="1050" dirty="0" err="1">
                  <a:solidFill>
                    <a:schemeClr val="bg1"/>
                  </a:solidFill>
                </a:rPr>
                <a:t>Batería</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GPS</a:t>
              </a:r>
            </a:p>
            <a:p>
              <a:pPr defTabSz="685462" fontAlgn="base">
                <a:lnSpc>
                  <a:spcPct val="120000"/>
                </a:lnSpc>
                <a:spcBef>
                  <a:spcPct val="0"/>
                </a:spcBef>
                <a:spcAft>
                  <a:spcPct val="0"/>
                </a:spcAft>
              </a:pPr>
              <a:r>
                <a:rPr lang="en-US" sz="1050" dirty="0" err="1">
                  <a:solidFill>
                    <a:schemeClr val="bg1"/>
                  </a:solidFill>
                </a:rPr>
                <a:t>Lámpara</a:t>
              </a:r>
              <a:endParaRPr lang="en-US" sz="1050" dirty="0">
                <a:solidFill>
                  <a:schemeClr val="bg1"/>
                </a:solidFill>
              </a:endParaRPr>
            </a:p>
            <a:p>
              <a:pPr defTabSz="685462" fontAlgn="base">
                <a:lnSpc>
                  <a:spcPct val="120000"/>
                </a:lnSpc>
                <a:spcBef>
                  <a:spcPct val="0"/>
                </a:spcBef>
                <a:spcAft>
                  <a:spcPct val="0"/>
                </a:spcAft>
              </a:pPr>
              <a:r>
                <a:rPr lang="en-US" sz="1050" dirty="0" err="1">
                  <a:solidFill>
                    <a:schemeClr val="bg1"/>
                  </a:solidFill>
                </a:rPr>
                <a:t>Notificationes</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Settings</a:t>
              </a:r>
            </a:p>
            <a:p>
              <a:pPr defTabSz="685462" fontAlgn="base">
                <a:lnSpc>
                  <a:spcPct val="120000"/>
                </a:lnSpc>
                <a:spcBef>
                  <a:spcPct val="0"/>
                </a:spcBef>
                <a:spcAft>
                  <a:spcPct val="0"/>
                </a:spcAft>
              </a:pPr>
              <a:r>
                <a:rPr lang="en-US" sz="1050" dirty="0">
                  <a:solidFill>
                    <a:schemeClr val="bg1"/>
                  </a:solidFill>
                </a:rPr>
                <a:t>Text To Speech</a:t>
              </a:r>
            </a:p>
          </p:txBody>
        </p:sp>
        <p:sp>
          <p:nvSpPr>
            <p:cNvPr id="37" name="TextBox 36"/>
            <p:cNvSpPr txBox="1"/>
            <p:nvPr/>
          </p:nvSpPr>
          <p:spPr>
            <a:xfrm>
              <a:off x="4521967" y="3344613"/>
              <a:ext cx="1596994" cy="1546762"/>
            </a:xfrm>
            <a:prstGeom prst="rect">
              <a:avLst/>
            </a:prstGeom>
            <a:noFill/>
          </p:spPr>
          <p:txBody>
            <a:bodyPr wrap="square" lIns="134444" tIns="107555" rIns="134444" bIns="107555" rtlCol="0">
              <a:spAutoFit/>
            </a:bodyPr>
            <a:lstStyle/>
            <a:p>
              <a:pPr defTabSz="685462" fontAlgn="base">
                <a:lnSpc>
                  <a:spcPct val="120000"/>
                </a:lnSpc>
                <a:spcBef>
                  <a:spcPct val="0"/>
                </a:spcBef>
                <a:spcAft>
                  <a:spcPct val="0"/>
                </a:spcAft>
              </a:pPr>
              <a:r>
                <a:rPr lang="en-US" sz="1050" dirty="0" err="1">
                  <a:solidFill>
                    <a:schemeClr val="bg1"/>
                  </a:solidFill>
                </a:rPr>
                <a:t>Batería</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GPS</a:t>
              </a:r>
            </a:p>
            <a:p>
              <a:pPr defTabSz="685462" fontAlgn="base">
                <a:lnSpc>
                  <a:spcPct val="120000"/>
                </a:lnSpc>
                <a:spcBef>
                  <a:spcPct val="0"/>
                </a:spcBef>
                <a:spcAft>
                  <a:spcPct val="0"/>
                </a:spcAft>
              </a:pPr>
              <a:r>
                <a:rPr lang="en-US" sz="1050" dirty="0" err="1">
                  <a:solidFill>
                    <a:schemeClr val="bg1"/>
                  </a:solidFill>
                </a:rPr>
                <a:t>Lámpara</a:t>
              </a:r>
              <a:endParaRPr lang="en-US" sz="1050" dirty="0">
                <a:solidFill>
                  <a:schemeClr val="bg1"/>
                </a:solidFill>
              </a:endParaRPr>
            </a:p>
            <a:p>
              <a:pPr defTabSz="685462" fontAlgn="base">
                <a:lnSpc>
                  <a:spcPct val="120000"/>
                </a:lnSpc>
                <a:spcBef>
                  <a:spcPct val="0"/>
                </a:spcBef>
                <a:spcAft>
                  <a:spcPct val="0"/>
                </a:spcAft>
              </a:pPr>
              <a:r>
                <a:rPr lang="en-US" sz="1050" dirty="0" err="1">
                  <a:solidFill>
                    <a:schemeClr val="bg1"/>
                  </a:solidFill>
                </a:rPr>
                <a:t>Notificationes</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Settings</a:t>
              </a:r>
            </a:p>
            <a:p>
              <a:pPr defTabSz="685462" fontAlgn="base">
                <a:lnSpc>
                  <a:spcPct val="120000"/>
                </a:lnSpc>
                <a:spcBef>
                  <a:spcPct val="0"/>
                </a:spcBef>
                <a:spcAft>
                  <a:spcPct val="0"/>
                </a:spcAft>
              </a:pPr>
              <a:r>
                <a:rPr lang="en-US" sz="1050" dirty="0">
                  <a:solidFill>
                    <a:schemeClr val="bg1"/>
                  </a:solidFill>
                </a:rPr>
                <a:t>Text To Speech</a:t>
              </a:r>
            </a:p>
          </p:txBody>
        </p:sp>
      </p:grpSp>
    </p:spTree>
    <p:extLst>
      <p:ext uri="{BB962C8B-B14F-4D97-AF65-F5344CB8AC3E}">
        <p14:creationId xmlns:p14="http://schemas.microsoft.com/office/powerpoint/2010/main" val="17055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a:t>RAZONES PARA EXTENDER </a:t>
            </a:r>
            <a:r>
              <a:rPr lang="en-US" dirty="0">
                <a:solidFill>
                  <a:schemeClr val="accent2"/>
                </a:solidFill>
              </a:rPr>
              <a:t>XAMARIN.FORMS</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a:t>Motivos</a:t>
            </a:r>
            <a:endParaRPr lang="en-US" sz="1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9635" y="1009382"/>
            <a:ext cx="4640965" cy="3200666"/>
          </a:xfrm>
          <a:prstGeom prst="rect">
            <a:avLst/>
          </a:prstGeom>
        </p:spPr>
      </p:pic>
      <p:sp>
        <p:nvSpPr>
          <p:cNvPr id="5" name="Rectangle 2"/>
          <p:cNvSpPr/>
          <p:nvPr/>
        </p:nvSpPr>
        <p:spPr>
          <a:xfrm>
            <a:off x="521027" y="1146664"/>
            <a:ext cx="3517573" cy="3170099"/>
          </a:xfrm>
          <a:prstGeom prst="rect">
            <a:avLst/>
          </a:prstGeom>
        </p:spPr>
        <p:txBody>
          <a:bodyPr wrap="square">
            <a:spAutoFit/>
          </a:bodyPr>
          <a:lstStyle/>
          <a:p>
            <a:pPr marL="342900" indent="-342900">
              <a:buFont typeface="Arial" panose="020B0604020202020204" pitchFamily="34" charset="0"/>
              <a:buChar char="•"/>
            </a:pPr>
            <a:r>
              <a:rPr lang="en-US" sz="2000" dirty="0" err="1">
                <a:solidFill>
                  <a:srgbClr val="595959"/>
                </a:solidFill>
                <a:latin typeface="Helvetica Light"/>
                <a:cs typeface="Helvetica Light"/>
              </a:rPr>
              <a:t>Modificar</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aspectos</a:t>
            </a:r>
            <a:r>
              <a:rPr lang="en-US" sz="2000" dirty="0">
                <a:solidFill>
                  <a:srgbClr val="595959"/>
                </a:solidFill>
                <a:latin typeface="Helvetica Light"/>
                <a:cs typeface="Helvetica Light"/>
              </a:rPr>
              <a:t> de la UI.</a:t>
            </a:r>
          </a:p>
          <a:p>
            <a:pPr marL="342900" indent="-342900">
              <a:buFont typeface="Arial" panose="020B0604020202020204" pitchFamily="34" charset="0"/>
              <a:buChar char="•"/>
            </a:pPr>
            <a:endParaRPr lang="en-US" sz="2000" dirty="0">
              <a:solidFill>
                <a:srgbClr val="595959"/>
              </a:solidFill>
              <a:latin typeface="Helvetica Light"/>
              <a:cs typeface="Helvetica Light"/>
            </a:endParaRPr>
          </a:p>
          <a:p>
            <a:pPr marL="342900" indent="-342900">
              <a:buFont typeface="Arial" panose="020B0604020202020204" pitchFamily="34" charset="0"/>
              <a:buChar char="•"/>
            </a:pPr>
            <a:r>
              <a:rPr lang="en-US" sz="2000" dirty="0" err="1">
                <a:solidFill>
                  <a:srgbClr val="595959"/>
                </a:solidFill>
                <a:latin typeface="Helvetica Light"/>
                <a:cs typeface="Helvetica Light"/>
              </a:rPr>
              <a:t>Aprovechar</a:t>
            </a:r>
            <a:r>
              <a:rPr lang="en-US" sz="2000" dirty="0">
                <a:solidFill>
                  <a:srgbClr val="595959"/>
                </a:solidFill>
                <a:latin typeface="Helvetica Light"/>
                <a:cs typeface="Helvetica Light"/>
              </a:rPr>
              <a:t> a </a:t>
            </a:r>
            <a:r>
              <a:rPr lang="en-US" sz="2000" dirty="0" err="1">
                <a:solidFill>
                  <a:srgbClr val="595959"/>
                </a:solidFill>
                <a:latin typeface="Helvetica Light"/>
                <a:cs typeface="Helvetica Light"/>
              </a:rPr>
              <a:t>fondo</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las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capacidades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que</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nos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ofrece</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cada</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plataforma</a:t>
            </a:r>
            <a:r>
              <a:rPr lang="en-US" sz="2000" dirty="0">
                <a:solidFill>
                  <a:srgbClr val="595959"/>
                </a:solidFill>
                <a:latin typeface="Helvetica Light"/>
                <a:cs typeface="Helvetica Light"/>
              </a:rPr>
              <a:t>.</a:t>
            </a:r>
          </a:p>
          <a:p>
            <a:pPr marL="342900" indent="-342900">
              <a:buFont typeface="Arial" panose="020B0604020202020204" pitchFamily="34" charset="0"/>
              <a:buChar char="•"/>
            </a:pPr>
            <a:endParaRPr lang="en-US" sz="2000" dirty="0">
              <a:solidFill>
                <a:srgbClr val="595959"/>
              </a:solidFill>
              <a:latin typeface="Helvetica Light"/>
              <a:cs typeface="Helvetica Light"/>
            </a:endParaRPr>
          </a:p>
          <a:p>
            <a:pPr marL="342900" indent="-342900">
              <a:buFont typeface="Arial" panose="020B0604020202020204" pitchFamily="34" charset="0"/>
              <a:buChar char="•"/>
            </a:pPr>
            <a:r>
              <a:rPr lang="en-US" sz="2000" dirty="0" err="1">
                <a:solidFill>
                  <a:srgbClr val="595959"/>
                </a:solidFill>
                <a:latin typeface="Helvetica Light"/>
                <a:cs typeface="Helvetica Light"/>
              </a:rPr>
              <a:t>Cubrir</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ciertas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necesidades</a:t>
            </a:r>
            <a:r>
              <a:rPr lang="en-US" sz="2000" dirty="0">
                <a:solidFill>
                  <a:srgbClr val="595959"/>
                </a:solidFill>
                <a:latin typeface="Helvetica Light"/>
                <a:cs typeface="Helvetica Light"/>
              </a:rPr>
              <a:t> con </a:t>
            </a:r>
            <a:r>
              <a:rPr lang="en-US" sz="2000" dirty="0" err="1">
                <a:solidFill>
                  <a:srgbClr val="595959"/>
                </a:solidFill>
                <a:latin typeface="Helvetica Light"/>
                <a:cs typeface="Helvetica Light"/>
              </a:rPr>
              <a:t>nuevos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controles</a:t>
            </a:r>
            <a:r>
              <a:rPr lang="en-US" sz="2000" dirty="0">
                <a:solidFill>
                  <a:srgbClr val="595959"/>
                </a:solidFill>
                <a:latin typeface="Helvetica Light"/>
                <a:cs typeface="Helvetica Light"/>
              </a:rPr>
              <a:t> o </a:t>
            </a:r>
            <a:r>
              <a:rPr lang="en-US" sz="2000" dirty="0" err="1">
                <a:solidFill>
                  <a:srgbClr val="595959"/>
                </a:solidFill>
                <a:latin typeface="Helvetica Light"/>
                <a:cs typeface="Helvetica Light"/>
              </a:rPr>
              <a:t>páginas</a:t>
            </a:r>
            <a:r>
              <a:rPr lang="en-US" sz="2000" dirty="0">
                <a:solidFill>
                  <a:srgbClr val="595959"/>
                </a:solidFill>
                <a:latin typeface="Helvetica Light"/>
                <a:cs typeface="Helvetica Light"/>
              </a:rPr>
              <a:t>.</a:t>
            </a:r>
          </a:p>
        </p:txBody>
      </p:sp>
    </p:spTree>
    <p:extLst>
      <p:ext uri="{BB962C8B-B14F-4D97-AF65-F5344CB8AC3E}">
        <p14:creationId xmlns:p14="http://schemas.microsoft.com/office/powerpoint/2010/main" val="354595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72776"/>
            <a:ext cx="8101946" cy="498964"/>
          </a:xfrm>
        </p:spPr>
        <p:txBody>
          <a:bodyPr>
            <a:normAutofit fontScale="90000"/>
          </a:bodyPr>
          <a:lstStyle/>
          <a:p>
            <a:r>
              <a:rPr lang="en-US" dirty="0"/>
              <a:t>SERVICIOS </a:t>
            </a:r>
            <a:r>
              <a:rPr lang="en-US" dirty="0">
                <a:solidFill>
                  <a:schemeClr val="accent2"/>
                </a:solidFill>
              </a:rPr>
              <a:t>PERSONALIZADOS</a:t>
            </a:r>
          </a:p>
        </p:txBody>
      </p:sp>
      <p:sp>
        <p:nvSpPr>
          <p:cNvPr id="4" name="Text Placeholder 3"/>
          <p:cNvSpPr>
            <a:spLocks noGrp="1"/>
          </p:cNvSpPr>
          <p:nvPr>
            <p:ph type="body" sz="quarter" idx="23"/>
          </p:nvPr>
        </p:nvSpPr>
        <p:spPr>
          <a:xfrm>
            <a:off x="380999" y="679000"/>
            <a:ext cx="8089573" cy="304800"/>
          </a:xfrm>
        </p:spPr>
        <p:txBody>
          <a:bodyPr>
            <a:normAutofit fontScale="85000" lnSpcReduction="20000"/>
          </a:bodyPr>
          <a:lstStyle/>
          <a:p>
            <a:r>
              <a:rPr lang="en-US" dirty="0" err="1"/>
              <a:t>DependencyService</a:t>
            </a:r>
            <a:endParaRPr lang="en-US" dirty="0"/>
          </a:p>
        </p:txBody>
      </p:sp>
      <p:sp>
        <p:nvSpPr>
          <p:cNvPr id="6" name="Rectangle 2"/>
          <p:cNvSpPr/>
          <p:nvPr/>
        </p:nvSpPr>
        <p:spPr>
          <a:xfrm>
            <a:off x="304801" y="1146664"/>
            <a:ext cx="8382000" cy="707886"/>
          </a:xfrm>
          <a:prstGeom prst="rect">
            <a:avLst/>
          </a:prstGeom>
        </p:spPr>
        <p:txBody>
          <a:bodyPr wrap="square">
            <a:spAutoFit/>
          </a:bodyPr>
          <a:lstStyle/>
          <a:p>
            <a:r>
              <a:rPr lang="en-US" sz="2000" dirty="0" err="1">
                <a:solidFill>
                  <a:srgbClr val="595959"/>
                </a:solidFill>
                <a:latin typeface="Helvetica Light"/>
                <a:cs typeface="Helvetica Light"/>
              </a:rPr>
              <a:t>Podemos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utilizar</a:t>
            </a:r>
            <a:r>
              <a:rPr lang="en-US" sz="2000" dirty="0">
                <a:solidFill>
                  <a:srgbClr val="595959"/>
                </a:solidFill>
                <a:latin typeface="Helvetica Light"/>
                <a:cs typeface="Helvetica Light"/>
              </a:rPr>
              <a:t> </a:t>
            </a:r>
            <a:r>
              <a:rPr lang="en-US" sz="2000" b="1" dirty="0" err="1">
                <a:solidFill>
                  <a:srgbClr val="595959"/>
                </a:solidFill>
                <a:latin typeface="Helvetica Light"/>
                <a:cs typeface="Helvetica Light"/>
              </a:rPr>
              <a:t>DependencyService</a:t>
            </a:r>
            <a:r>
              <a:rPr lang="en-US" sz="2000" dirty="0">
                <a:solidFill>
                  <a:srgbClr val="595959"/>
                </a:solidFill>
                <a:latin typeface="Helvetica Light"/>
                <a:cs typeface="Helvetica Light"/>
              </a:rPr>
              <a:t> para </a:t>
            </a:r>
            <a:r>
              <a:rPr lang="en-US" sz="2000" dirty="0" err="1">
                <a:solidFill>
                  <a:srgbClr val="595959"/>
                </a:solidFill>
                <a:latin typeface="Helvetica Light"/>
                <a:cs typeface="Helvetica Light"/>
              </a:rPr>
              <a:t>utilizar</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servicios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específicos</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cada</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plataforma</a:t>
            </a:r>
            <a:endParaRPr lang="en-US" sz="2000" dirty="0">
              <a:solidFill>
                <a:srgbClr val="595959"/>
              </a:solidFill>
              <a:latin typeface="Helvetica Light"/>
              <a:cs typeface="Helvetica Light"/>
            </a:endParaRPr>
          </a:p>
        </p:txBody>
      </p:sp>
      <p:sp>
        <p:nvSpPr>
          <p:cNvPr id="3" name="Rectángulo redondeado 2"/>
          <p:cNvSpPr/>
          <p:nvPr/>
        </p:nvSpPr>
        <p:spPr>
          <a:xfrm>
            <a:off x="685800" y="2785705"/>
            <a:ext cx="1295400" cy="1295400"/>
          </a:xfrm>
          <a:prstGeom prst="round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8" name="Rectangle 2"/>
          <p:cNvSpPr/>
          <p:nvPr/>
        </p:nvSpPr>
        <p:spPr>
          <a:xfrm>
            <a:off x="381000" y="1935407"/>
            <a:ext cx="2209800" cy="769441"/>
          </a:xfrm>
          <a:prstGeom prst="rect">
            <a:avLst/>
          </a:prstGeom>
        </p:spPr>
        <p:txBody>
          <a:bodyPr wrap="square">
            <a:spAutoFit/>
          </a:bodyPr>
          <a:lstStyle/>
          <a:p>
            <a:r>
              <a:rPr lang="en-US" sz="1100" dirty="0" err="1">
                <a:solidFill>
                  <a:srgbClr val="595959"/>
                </a:solidFill>
                <a:latin typeface="Helvetica Light"/>
                <a:cs typeface="Helvetica Light"/>
              </a:rPr>
              <a:t>Definiremos</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una</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interfaz</a:t>
            </a:r>
            <a:r>
              <a:rPr lang="en-US" sz="1100" dirty="0">
                <a:solidFill>
                  <a:srgbClr val="595959"/>
                </a:solidFill>
                <a:latin typeface="Helvetica Light"/>
                <a:cs typeface="Helvetica Light"/>
              </a:rPr>
              <a:t> del </a:t>
            </a:r>
            <a:r>
              <a:rPr lang="en-US" sz="1100" dirty="0" err="1">
                <a:solidFill>
                  <a:srgbClr val="595959"/>
                </a:solidFill>
                <a:latin typeface="Helvetica Light"/>
                <a:cs typeface="Helvetica Light"/>
              </a:rPr>
              <a:t>servicio</a:t>
            </a:r>
            <a:r>
              <a:rPr lang="en-US" sz="1100" dirty="0">
                <a:solidFill>
                  <a:srgbClr val="595959"/>
                </a:solidFill>
                <a:latin typeface="Helvetica Light"/>
                <a:cs typeface="Helvetica Light"/>
              </a:rPr>
              <a:t> y </a:t>
            </a:r>
            <a:r>
              <a:rPr lang="en-US" sz="1100" dirty="0" err="1">
                <a:solidFill>
                  <a:srgbClr val="595959"/>
                </a:solidFill>
                <a:latin typeface="Helvetica Light"/>
                <a:cs typeface="Helvetica Light"/>
              </a:rPr>
              <a:t>luego</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realizaremos</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implementaciones</a:t>
            </a:r>
            <a:r>
              <a:rPr lang="en-US" sz="1100" dirty="0">
                <a:solidFill>
                  <a:srgbClr val="595959"/>
                </a:solidFill>
                <a:latin typeface="Helvetica Light"/>
                <a:cs typeface="Helvetica Light"/>
              </a:rPr>
              <a:t> del </a:t>
            </a:r>
            <a:r>
              <a:rPr lang="en-US" sz="1100" dirty="0" err="1">
                <a:solidFill>
                  <a:srgbClr val="595959"/>
                </a:solidFill>
                <a:latin typeface="Helvetica Light"/>
                <a:cs typeface="Helvetica Light"/>
              </a:rPr>
              <a:t>mismo</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por</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plataforma</a:t>
            </a:r>
            <a:endParaRPr lang="en-US" sz="1100" dirty="0">
              <a:solidFill>
                <a:srgbClr val="595959"/>
              </a:solidFill>
              <a:latin typeface="Helvetica Light"/>
              <a:cs typeface="Helvetica Light"/>
            </a:endParaRPr>
          </a:p>
        </p:txBody>
      </p:sp>
      <p:sp>
        <p:nvSpPr>
          <p:cNvPr id="9" name="Rectangle 2"/>
          <p:cNvSpPr/>
          <p:nvPr/>
        </p:nvSpPr>
        <p:spPr>
          <a:xfrm>
            <a:off x="858805" y="2876550"/>
            <a:ext cx="949390" cy="261610"/>
          </a:xfrm>
          <a:prstGeom prst="rect">
            <a:avLst/>
          </a:prstGeom>
        </p:spPr>
        <p:txBody>
          <a:bodyPr wrap="square">
            <a:spAutoFit/>
          </a:bodyPr>
          <a:lstStyle/>
          <a:p>
            <a:r>
              <a:rPr lang="en-US" sz="1100" dirty="0" err="1">
                <a:solidFill>
                  <a:schemeClr val="bg1"/>
                </a:solidFill>
                <a:latin typeface="Helvetica Light"/>
                <a:cs typeface="Helvetica Light"/>
              </a:rPr>
              <a:t>ICallService</a:t>
            </a:r>
            <a:endParaRPr lang="en-US" sz="1100" dirty="0">
              <a:solidFill>
                <a:schemeClr val="bg1"/>
              </a:solidFill>
              <a:latin typeface="Helvetica Light"/>
              <a:cs typeface="Helvetica Light"/>
            </a:endParaRPr>
          </a:p>
        </p:txBody>
      </p:sp>
      <p:sp>
        <p:nvSpPr>
          <p:cNvPr id="10" name="Rectangle 2"/>
          <p:cNvSpPr/>
          <p:nvPr/>
        </p:nvSpPr>
        <p:spPr>
          <a:xfrm>
            <a:off x="762000" y="3515761"/>
            <a:ext cx="1142999" cy="369332"/>
          </a:xfrm>
          <a:prstGeom prst="rect">
            <a:avLst/>
          </a:prstGeom>
        </p:spPr>
        <p:txBody>
          <a:bodyPr wrap="square">
            <a:spAutoFit/>
          </a:bodyPr>
          <a:lstStyle/>
          <a:p>
            <a:r>
              <a:rPr lang="en-US" sz="900" dirty="0" err="1">
                <a:solidFill>
                  <a:schemeClr val="bg1"/>
                </a:solidFill>
                <a:latin typeface="Helvetica Light"/>
                <a:cs typeface="Helvetica Light"/>
              </a:rPr>
              <a:t>MakeCall</a:t>
            </a:r>
            <a:r>
              <a:rPr lang="en-US" sz="900" dirty="0">
                <a:solidFill>
                  <a:schemeClr val="bg1"/>
                </a:solidFill>
                <a:latin typeface="Helvetica Light"/>
                <a:cs typeface="Helvetica Light"/>
              </a:rPr>
              <a:t>(string Phone)</a:t>
            </a:r>
          </a:p>
        </p:txBody>
      </p:sp>
      <p:cxnSp>
        <p:nvCxnSpPr>
          <p:cNvPr id="11" name="Conector recto 10"/>
          <p:cNvCxnSpPr/>
          <p:nvPr/>
        </p:nvCxnSpPr>
        <p:spPr>
          <a:xfrm>
            <a:off x="762000" y="3138160"/>
            <a:ext cx="11429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lecha derecha 11"/>
          <p:cNvSpPr/>
          <p:nvPr/>
        </p:nvSpPr>
        <p:spPr>
          <a:xfrm>
            <a:off x="2286000" y="2913484"/>
            <a:ext cx="2590800" cy="334411"/>
          </a:xfrm>
          <a:prstGeom prst="rightArrow">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4" name="Rectangle 2"/>
          <p:cNvSpPr/>
          <p:nvPr/>
        </p:nvSpPr>
        <p:spPr>
          <a:xfrm>
            <a:off x="2476500" y="3247895"/>
            <a:ext cx="2209800" cy="430887"/>
          </a:xfrm>
          <a:prstGeom prst="rect">
            <a:avLst/>
          </a:prstGeom>
        </p:spPr>
        <p:txBody>
          <a:bodyPr wrap="square">
            <a:spAutoFit/>
          </a:bodyPr>
          <a:lstStyle/>
          <a:p>
            <a:r>
              <a:rPr lang="en-US" sz="1100" dirty="0" err="1">
                <a:solidFill>
                  <a:srgbClr val="595959"/>
                </a:solidFill>
                <a:latin typeface="Helvetica Light"/>
                <a:cs typeface="Helvetica Light"/>
              </a:rPr>
              <a:t>Facilitamos</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una</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implementación</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por</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cada</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plataforma</a:t>
            </a:r>
            <a:endParaRPr lang="en-US" sz="1100" dirty="0">
              <a:solidFill>
                <a:srgbClr val="595959"/>
              </a:solidFill>
              <a:latin typeface="Helvetica Light"/>
              <a:cs typeface="Helvetica Light"/>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773" y="1854041"/>
            <a:ext cx="689314" cy="689314"/>
          </a:xfrm>
          <a:prstGeom prst="rect">
            <a:avLst/>
          </a:prstGeom>
        </p:spPr>
      </p:pic>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774" y="2745676"/>
            <a:ext cx="689314" cy="689314"/>
          </a:xfrm>
          <a:prstGeom prst="rect">
            <a:avLst/>
          </a:prstGeom>
        </p:spPr>
      </p:pic>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201" y="3637310"/>
            <a:ext cx="691200" cy="691200"/>
          </a:xfrm>
          <a:prstGeom prst="rect">
            <a:avLst/>
          </a:prstGeom>
        </p:spPr>
      </p:pic>
      <p:sp>
        <p:nvSpPr>
          <p:cNvPr id="17" name="Rectángulo 16"/>
          <p:cNvSpPr/>
          <p:nvPr/>
        </p:nvSpPr>
        <p:spPr>
          <a:xfrm>
            <a:off x="5907087" y="1935407"/>
            <a:ext cx="1560513" cy="48394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9" name="Rectángulo 18"/>
          <p:cNvSpPr/>
          <p:nvPr/>
        </p:nvSpPr>
        <p:spPr>
          <a:xfrm>
            <a:off x="5907086" y="2841253"/>
            <a:ext cx="1560513" cy="48394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0" name="Rectángulo 19"/>
          <p:cNvSpPr/>
          <p:nvPr/>
        </p:nvSpPr>
        <p:spPr>
          <a:xfrm>
            <a:off x="5903634" y="3762985"/>
            <a:ext cx="1560513" cy="48394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1" name="Rectangle 2"/>
          <p:cNvSpPr/>
          <p:nvPr/>
        </p:nvSpPr>
        <p:spPr>
          <a:xfrm>
            <a:off x="6052496" y="2012350"/>
            <a:ext cx="1269694" cy="307777"/>
          </a:xfrm>
          <a:prstGeom prst="rect">
            <a:avLst/>
          </a:prstGeom>
        </p:spPr>
        <p:txBody>
          <a:bodyPr wrap="square">
            <a:spAutoFit/>
          </a:bodyPr>
          <a:lstStyle/>
          <a:p>
            <a:r>
              <a:rPr lang="en-US" sz="1400" dirty="0" err="1">
                <a:solidFill>
                  <a:schemeClr val="bg1"/>
                </a:solidFill>
                <a:latin typeface="Helvetica Light"/>
                <a:cs typeface="Helvetica Light"/>
              </a:rPr>
              <a:t>CallService</a:t>
            </a:r>
            <a:endParaRPr lang="en-US" sz="1400" dirty="0">
              <a:solidFill>
                <a:schemeClr val="bg1"/>
              </a:solidFill>
              <a:latin typeface="Helvetica Light"/>
              <a:cs typeface="Helvetica Light"/>
            </a:endParaRPr>
          </a:p>
        </p:txBody>
      </p:sp>
      <p:sp>
        <p:nvSpPr>
          <p:cNvPr id="22" name="Rectangle 2"/>
          <p:cNvSpPr/>
          <p:nvPr/>
        </p:nvSpPr>
        <p:spPr>
          <a:xfrm>
            <a:off x="6096000" y="2926020"/>
            <a:ext cx="1269694" cy="307777"/>
          </a:xfrm>
          <a:prstGeom prst="rect">
            <a:avLst/>
          </a:prstGeom>
        </p:spPr>
        <p:txBody>
          <a:bodyPr wrap="square">
            <a:spAutoFit/>
          </a:bodyPr>
          <a:lstStyle/>
          <a:p>
            <a:r>
              <a:rPr lang="en-US" sz="1400" dirty="0" err="1">
                <a:solidFill>
                  <a:schemeClr val="bg1"/>
                </a:solidFill>
                <a:latin typeface="Helvetica Light"/>
                <a:cs typeface="Helvetica Light"/>
              </a:rPr>
              <a:t>CallService</a:t>
            </a:r>
            <a:endParaRPr lang="en-US" sz="1400" dirty="0">
              <a:solidFill>
                <a:schemeClr val="bg1"/>
              </a:solidFill>
              <a:latin typeface="Helvetica Light"/>
              <a:cs typeface="Helvetica Light"/>
            </a:endParaRPr>
          </a:p>
        </p:txBody>
      </p:sp>
      <p:sp>
        <p:nvSpPr>
          <p:cNvPr id="23" name="Rectangle 2"/>
          <p:cNvSpPr/>
          <p:nvPr/>
        </p:nvSpPr>
        <p:spPr>
          <a:xfrm>
            <a:off x="6096000" y="3829021"/>
            <a:ext cx="1269694" cy="307777"/>
          </a:xfrm>
          <a:prstGeom prst="rect">
            <a:avLst/>
          </a:prstGeom>
        </p:spPr>
        <p:txBody>
          <a:bodyPr wrap="square">
            <a:spAutoFit/>
          </a:bodyPr>
          <a:lstStyle/>
          <a:p>
            <a:r>
              <a:rPr lang="en-US" sz="1400" dirty="0" err="1">
                <a:solidFill>
                  <a:schemeClr val="bg1"/>
                </a:solidFill>
                <a:latin typeface="Helvetica Light"/>
                <a:cs typeface="Helvetica Light"/>
              </a:rPr>
              <a:t>CallService</a:t>
            </a:r>
            <a:endParaRPr lang="en-US" sz="1400" dirty="0">
              <a:solidFill>
                <a:schemeClr val="bg1"/>
              </a:solidFill>
              <a:latin typeface="Helvetica Light"/>
              <a:cs typeface="Helvetica Light"/>
            </a:endParaRPr>
          </a:p>
        </p:txBody>
      </p:sp>
      <p:cxnSp>
        <p:nvCxnSpPr>
          <p:cNvPr id="24" name="Conector recto de flecha 23"/>
          <p:cNvCxnSpPr>
            <a:stCxn id="17" idx="3"/>
          </p:cNvCxnSpPr>
          <p:nvPr/>
        </p:nvCxnSpPr>
        <p:spPr>
          <a:xfrm flipV="1">
            <a:off x="7467600" y="2166238"/>
            <a:ext cx="685800" cy="1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V="1">
            <a:off x="7464147" y="3090333"/>
            <a:ext cx="685800" cy="1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V="1">
            <a:off x="7460780" y="4014428"/>
            <a:ext cx="685800" cy="1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
          <p:cNvSpPr/>
          <p:nvPr/>
        </p:nvSpPr>
        <p:spPr>
          <a:xfrm>
            <a:off x="8137249" y="2027762"/>
            <a:ext cx="1006751" cy="261610"/>
          </a:xfrm>
          <a:prstGeom prst="rect">
            <a:avLst/>
          </a:prstGeom>
        </p:spPr>
        <p:txBody>
          <a:bodyPr wrap="square">
            <a:spAutoFit/>
          </a:bodyPr>
          <a:lstStyle/>
          <a:p>
            <a:r>
              <a:rPr lang="en-US" sz="1100" dirty="0" err="1">
                <a:solidFill>
                  <a:srgbClr val="595959"/>
                </a:solidFill>
                <a:latin typeface="Helvetica Light"/>
                <a:cs typeface="Helvetica Light"/>
              </a:rPr>
              <a:t>OpenUrl</a:t>
            </a:r>
            <a:endParaRPr lang="en-US" sz="1100" dirty="0">
              <a:solidFill>
                <a:srgbClr val="595959"/>
              </a:solidFill>
              <a:latin typeface="Helvetica Light"/>
              <a:cs typeface="Helvetica Light"/>
            </a:endParaRPr>
          </a:p>
        </p:txBody>
      </p:sp>
      <p:sp>
        <p:nvSpPr>
          <p:cNvPr id="29" name="Rectangle 2"/>
          <p:cNvSpPr/>
          <p:nvPr/>
        </p:nvSpPr>
        <p:spPr>
          <a:xfrm>
            <a:off x="8137249" y="2959357"/>
            <a:ext cx="1006751" cy="261610"/>
          </a:xfrm>
          <a:prstGeom prst="rect">
            <a:avLst/>
          </a:prstGeom>
        </p:spPr>
        <p:txBody>
          <a:bodyPr wrap="square">
            <a:spAutoFit/>
          </a:bodyPr>
          <a:lstStyle/>
          <a:p>
            <a:r>
              <a:rPr lang="en-US" sz="1100" dirty="0">
                <a:solidFill>
                  <a:srgbClr val="595959"/>
                </a:solidFill>
                <a:latin typeface="Helvetica Light"/>
                <a:cs typeface="Helvetica Light"/>
              </a:rPr>
              <a:t>Intent Uri</a:t>
            </a:r>
          </a:p>
        </p:txBody>
      </p:sp>
      <p:sp>
        <p:nvSpPr>
          <p:cNvPr id="30" name="Rectangle 2"/>
          <p:cNvSpPr/>
          <p:nvPr/>
        </p:nvSpPr>
        <p:spPr>
          <a:xfrm>
            <a:off x="8137248" y="3874151"/>
            <a:ext cx="1006751" cy="230832"/>
          </a:xfrm>
          <a:prstGeom prst="rect">
            <a:avLst/>
          </a:prstGeom>
        </p:spPr>
        <p:txBody>
          <a:bodyPr wrap="square">
            <a:spAutoFit/>
          </a:bodyPr>
          <a:lstStyle/>
          <a:p>
            <a:r>
              <a:rPr lang="en-US" sz="900" dirty="0" err="1">
                <a:solidFill>
                  <a:srgbClr val="595959"/>
                </a:solidFill>
                <a:latin typeface="Helvetica Light"/>
                <a:cs typeface="Helvetica Light"/>
              </a:rPr>
              <a:t>PhoneCallTask</a:t>
            </a:r>
            <a:endParaRPr lang="en-US" sz="900" dirty="0">
              <a:solidFill>
                <a:srgbClr val="595959"/>
              </a:solidFill>
              <a:latin typeface="Helvetica Light"/>
              <a:cs typeface="Helvetica Light"/>
            </a:endParaRPr>
          </a:p>
        </p:txBody>
      </p:sp>
    </p:spTree>
    <p:extLst>
      <p:ext uri="{BB962C8B-B14F-4D97-AF65-F5344CB8AC3E}">
        <p14:creationId xmlns:p14="http://schemas.microsoft.com/office/powerpoint/2010/main" val="15737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animBg="1"/>
      <p:bldP spid="14" grpId="0"/>
      <p:bldP spid="17" grpId="0" animBg="1"/>
      <p:bldP spid="19" grpId="0" animBg="1"/>
      <p:bldP spid="20" grpId="0" animBg="1"/>
      <p:bldP spid="21" grpId="0"/>
      <p:bldP spid="22" grpId="0"/>
      <p:bldP spid="23" grpId="0"/>
      <p:bldP spid="28" grpId="0"/>
      <p:bldP spid="29"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469"/>
            <a:ext cx="4796682" cy="1188009"/>
          </a:xfrm>
        </p:spPr>
        <p:txBody>
          <a:bodyPr>
            <a:normAutofit fontScale="90000"/>
          </a:bodyPr>
          <a:lstStyle/>
          <a:p>
            <a:r>
              <a:rPr lang="en-US" sz="4799" dirty="0"/>
              <a:t>Plugins</a:t>
            </a:r>
            <a:br>
              <a:rPr lang="en-US" sz="4799" dirty="0"/>
            </a:br>
            <a:r>
              <a:rPr lang="en-US" sz="3200" dirty="0"/>
              <a:t>Xamarin</a:t>
            </a:r>
          </a:p>
        </p:txBody>
      </p:sp>
      <p:sp>
        <p:nvSpPr>
          <p:cNvPr id="44" name="Rectangle 43"/>
          <p:cNvSpPr/>
          <p:nvPr/>
        </p:nvSpPr>
        <p:spPr bwMode="auto">
          <a:xfrm>
            <a:off x="1016762" y="1622804"/>
            <a:ext cx="7110478" cy="1099338"/>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016762" y="1779845"/>
            <a:ext cx="7110477" cy="72504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3300" dirty="0">
                <a:solidFill>
                  <a:schemeClr val="bg1"/>
                </a:solidFill>
                <a:latin typeface="+mj-lt"/>
              </a:rPr>
              <a:t>Common API</a:t>
            </a:r>
          </a:p>
        </p:txBody>
      </p:sp>
      <p:grpSp>
        <p:nvGrpSpPr>
          <p:cNvPr id="10" name="Group 9"/>
          <p:cNvGrpSpPr/>
          <p:nvPr/>
        </p:nvGrpSpPr>
        <p:grpSpPr>
          <a:xfrm>
            <a:off x="1016762" y="3069627"/>
            <a:ext cx="7110478" cy="1065667"/>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4504222" y="377921"/>
            <a:ext cx="4281989" cy="386173"/>
          </a:xfrm>
          <a:prstGeom prst="rect">
            <a:avLst/>
          </a:prstGeom>
        </p:spPr>
        <p:txBody>
          <a:bodyPr vert="horz" wrap="square" lIns="109713" tIns="68570" rIns="109713" bIns="6857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100"/>
              <a:t>github.com/xamarin/plugins</a:t>
            </a:r>
          </a:p>
          <a:p>
            <a:pPr algn="ctr"/>
            <a:endParaRPr lang="en-US" sz="2100"/>
          </a:p>
        </p:txBody>
      </p:sp>
    </p:spTree>
    <p:extLst>
      <p:ext uri="{BB962C8B-B14F-4D97-AF65-F5344CB8AC3E}">
        <p14:creationId xmlns:p14="http://schemas.microsoft.com/office/powerpoint/2010/main" val="5582145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Continuamos: </a:t>
            </a:r>
            <a:r>
              <a:rPr lang="es-ES" sz="3971" dirty="0" err="1">
                <a:solidFill>
                  <a:schemeClr val="bg1"/>
                </a:solidFill>
              </a:rPr>
              <a:t>Plugins</a:t>
            </a:r>
            <a:endParaRPr lang="es-ES" sz="3971" dirty="0">
              <a:solidFill>
                <a:schemeClr val="bg1"/>
              </a:solidFill>
            </a:endParaRPr>
          </a:p>
        </p:txBody>
      </p:sp>
      <p:sp>
        <p:nvSpPr>
          <p:cNvPr id="5" name="Marcador de texto 4"/>
          <p:cNvSpPr>
            <a:spLocks noGrp="1"/>
          </p:cNvSpPr>
          <p:nvPr>
            <p:ph type="subTitle" idx="1"/>
          </p:nvPr>
        </p:nvSpPr>
        <p:spPr/>
        <p:txBody>
          <a:bodyPr/>
          <a:lstStyle/>
          <a:p>
            <a:r>
              <a:rPr lang="es-ES" dirty="0" err="1">
                <a:solidFill>
                  <a:schemeClr val="bg1"/>
                </a:solidFill>
              </a:rPr>
              <a:t>Utiizando</a:t>
            </a:r>
            <a:r>
              <a:rPr lang="es-ES" dirty="0">
                <a:solidFill>
                  <a:schemeClr val="bg1"/>
                </a:solidFill>
              </a:rPr>
              <a:t> Plugin para acceder a la cámara</a:t>
            </a:r>
          </a:p>
        </p:txBody>
      </p:sp>
    </p:spTree>
    <p:extLst>
      <p:ext uri="{BB962C8B-B14F-4D97-AF65-F5344CB8AC3E}">
        <p14:creationId xmlns:p14="http://schemas.microsoft.com/office/powerpoint/2010/main" val="1529915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90582-1347-4B49-8FAA-44344DA2A1D9}"/>
              </a:ext>
            </a:extLst>
          </p:cNvPr>
          <p:cNvSpPr>
            <a:spLocks noGrp="1"/>
          </p:cNvSpPr>
          <p:nvPr>
            <p:ph type="title"/>
          </p:nvPr>
        </p:nvSpPr>
        <p:spPr/>
        <p:txBody>
          <a:bodyPr/>
          <a:lstStyle/>
          <a:p>
            <a:r>
              <a:rPr lang="es-ES" dirty="0"/>
              <a:t>Peticiones Http -&gt; 100% compartidas</a:t>
            </a:r>
          </a:p>
        </p:txBody>
      </p:sp>
      <p:sp>
        <p:nvSpPr>
          <p:cNvPr id="27" name="Rectángulo 26">
            <a:extLst>
              <a:ext uri="{FF2B5EF4-FFF2-40B4-BE49-F238E27FC236}">
                <a16:creationId xmlns:a16="http://schemas.microsoft.com/office/drawing/2014/main" id="{359D0F67-4954-4005-BEC1-985E212BE212}"/>
              </a:ext>
            </a:extLst>
          </p:cNvPr>
          <p:cNvSpPr/>
          <p:nvPr/>
        </p:nvSpPr>
        <p:spPr>
          <a:xfrm>
            <a:off x="457201" y="1062908"/>
            <a:ext cx="8438706" cy="3046988"/>
          </a:xfrm>
          <a:prstGeom prst="rect">
            <a:avLst/>
          </a:prstGeom>
        </p:spPr>
        <p:txBody>
          <a:bodyPr wrap="square">
            <a:spAutoFit/>
          </a:bodyPr>
          <a:lstStyle/>
          <a:p>
            <a:r>
              <a:rPr lang="es-ES" sz="1600" dirty="0" err="1">
                <a:latin typeface="Consolas" panose="020B0609020204030204" pitchFamily="49" charset="0"/>
              </a:rPr>
              <a:t>public</a:t>
            </a:r>
            <a:r>
              <a:rPr lang="es-ES" sz="1600" dirty="0">
                <a:latin typeface="Consolas" panose="020B0609020204030204" pitchFamily="49" charset="0"/>
              </a:rPr>
              <a:t> </a:t>
            </a:r>
            <a:r>
              <a:rPr lang="es-ES" sz="1600" dirty="0" err="1">
                <a:latin typeface="Consolas" panose="020B0609020204030204" pitchFamily="49" charset="0"/>
              </a:rPr>
              <a:t>async</a:t>
            </a:r>
            <a:r>
              <a:rPr lang="es-ES" sz="1600" dirty="0">
                <a:latin typeface="Consolas" panose="020B0609020204030204" pitchFamily="49" charset="0"/>
              </a:rPr>
              <a:t> </a:t>
            </a:r>
            <a:r>
              <a:rPr lang="es-ES" sz="1600" dirty="0" err="1">
                <a:latin typeface="Consolas" panose="020B0609020204030204" pitchFamily="49" charset="0"/>
              </a:rPr>
              <a:t>Task</a:t>
            </a:r>
            <a:r>
              <a:rPr lang="es-ES" sz="1600" dirty="0">
                <a:latin typeface="Consolas" panose="020B0609020204030204" pitchFamily="49" charset="0"/>
              </a:rPr>
              <a:t>&lt;</a:t>
            </a:r>
            <a:r>
              <a:rPr lang="es-ES" sz="1600" dirty="0" err="1">
                <a:latin typeface="Consolas" panose="020B0609020204030204" pitchFamily="49" charset="0"/>
              </a:rPr>
              <a:t>TResult</a:t>
            </a:r>
            <a:r>
              <a:rPr lang="es-ES" sz="1600" dirty="0">
                <a:latin typeface="Consolas" panose="020B0609020204030204" pitchFamily="49" charset="0"/>
              </a:rPr>
              <a:t>&gt; </a:t>
            </a:r>
            <a:r>
              <a:rPr lang="es-ES" sz="1600" dirty="0" err="1">
                <a:latin typeface="Consolas" panose="020B0609020204030204" pitchFamily="49" charset="0"/>
              </a:rPr>
              <a:t>GetAsync</a:t>
            </a:r>
            <a:r>
              <a:rPr lang="es-ES" sz="1600" dirty="0">
                <a:latin typeface="Consolas" panose="020B0609020204030204" pitchFamily="49" charset="0"/>
              </a:rPr>
              <a:t>&lt;</a:t>
            </a:r>
            <a:r>
              <a:rPr lang="es-ES" sz="1600" dirty="0" err="1">
                <a:latin typeface="Consolas" panose="020B0609020204030204" pitchFamily="49" charset="0"/>
              </a:rPr>
              <a:t>TResult</a:t>
            </a:r>
            <a:r>
              <a:rPr lang="es-ES" sz="1600" dirty="0">
                <a:latin typeface="Consolas" panose="020B0609020204030204" pitchFamily="49" charset="0"/>
              </a:rPr>
              <a:t>&gt;(</a:t>
            </a:r>
            <a:r>
              <a:rPr lang="es-ES" sz="1600" dirty="0" err="1">
                <a:latin typeface="Consolas" panose="020B0609020204030204" pitchFamily="49" charset="0"/>
              </a:rPr>
              <a:t>string</a:t>
            </a:r>
            <a:r>
              <a:rPr lang="es-ES" sz="1600" dirty="0">
                <a:latin typeface="Consolas" panose="020B0609020204030204" pitchFamily="49" charset="0"/>
              </a:rPr>
              <a:t> </a:t>
            </a:r>
            <a:r>
              <a:rPr lang="es-ES" sz="1600" dirty="0" err="1">
                <a:latin typeface="Consolas" panose="020B0609020204030204" pitchFamily="49" charset="0"/>
              </a:rPr>
              <a:t>uri</a:t>
            </a:r>
            <a:r>
              <a:rPr lang="es-ES" sz="1600" dirty="0">
                <a:latin typeface="Consolas" panose="020B0609020204030204" pitchFamily="49" charset="0"/>
              </a:rPr>
              <a:t>)</a:t>
            </a:r>
          </a:p>
          <a:p>
            <a:r>
              <a:rPr lang="es-ES" sz="1600" dirty="0">
                <a:latin typeface="Consolas" panose="020B0609020204030204" pitchFamily="49" charset="0"/>
              </a:rPr>
              <a:t>        {</a:t>
            </a:r>
          </a:p>
          <a:p>
            <a:r>
              <a:rPr lang="es-ES" sz="1600" dirty="0">
                <a:latin typeface="Consolas" panose="020B0609020204030204" pitchFamily="49" charset="0"/>
              </a:rPr>
              <a:t>            </a:t>
            </a:r>
            <a:r>
              <a:rPr lang="es-ES" sz="1600" dirty="0" err="1">
                <a:latin typeface="Consolas" panose="020B0609020204030204" pitchFamily="49" charset="0"/>
              </a:rPr>
              <a:t>HttpClient</a:t>
            </a:r>
            <a:r>
              <a:rPr lang="es-ES" sz="1600" dirty="0">
                <a:latin typeface="Consolas" panose="020B0609020204030204" pitchFamily="49" charset="0"/>
              </a:rPr>
              <a:t> </a:t>
            </a:r>
            <a:r>
              <a:rPr lang="es-ES" sz="1600" dirty="0" err="1">
                <a:latin typeface="Consolas" panose="020B0609020204030204" pitchFamily="49" charset="0"/>
              </a:rPr>
              <a:t>httpClient</a:t>
            </a:r>
            <a:r>
              <a:rPr lang="es-ES" sz="1600" dirty="0">
                <a:latin typeface="Consolas" panose="020B0609020204030204" pitchFamily="49" charset="0"/>
              </a:rPr>
              <a:t> = </a:t>
            </a:r>
            <a:r>
              <a:rPr lang="es-ES" sz="1600" dirty="0" err="1">
                <a:latin typeface="Consolas" panose="020B0609020204030204" pitchFamily="49" charset="0"/>
              </a:rPr>
              <a:t>CreateHttpClient</a:t>
            </a:r>
            <a:r>
              <a:rPr lang="es-ES" sz="1600" dirty="0">
                <a:latin typeface="Consolas" panose="020B0609020204030204" pitchFamily="49" charset="0"/>
              </a:rPr>
              <a:t>();</a:t>
            </a:r>
          </a:p>
          <a:p>
            <a:r>
              <a:rPr lang="es-ES" sz="1600" dirty="0">
                <a:latin typeface="Consolas" panose="020B0609020204030204" pitchFamily="49" charset="0"/>
              </a:rPr>
              <a:t>            </a:t>
            </a:r>
            <a:r>
              <a:rPr lang="es-ES" sz="1600" dirty="0" err="1">
                <a:latin typeface="Consolas" panose="020B0609020204030204" pitchFamily="49" charset="0"/>
              </a:rPr>
              <a:t>HttpResponseMessage</a:t>
            </a:r>
            <a:r>
              <a:rPr lang="es-ES" sz="1600" dirty="0">
                <a:latin typeface="Consolas" panose="020B0609020204030204" pitchFamily="49" charset="0"/>
              </a:rPr>
              <a:t> response = </a:t>
            </a:r>
            <a:r>
              <a:rPr lang="es-ES" sz="1600" dirty="0" err="1">
                <a:latin typeface="Consolas" panose="020B0609020204030204" pitchFamily="49" charset="0"/>
              </a:rPr>
              <a:t>await</a:t>
            </a:r>
            <a:r>
              <a:rPr lang="es-ES" sz="1600" dirty="0">
                <a:latin typeface="Consolas" panose="020B0609020204030204" pitchFamily="49" charset="0"/>
              </a:rPr>
              <a:t> </a:t>
            </a:r>
            <a:r>
              <a:rPr lang="es-ES" sz="1600" dirty="0" err="1">
                <a:latin typeface="Consolas" panose="020B0609020204030204" pitchFamily="49" charset="0"/>
              </a:rPr>
              <a:t>httpClient.GetAsync</a:t>
            </a:r>
            <a:r>
              <a:rPr lang="es-ES" sz="1600" dirty="0">
                <a:latin typeface="Consolas" panose="020B0609020204030204" pitchFamily="49" charset="0"/>
              </a:rPr>
              <a:t>(</a:t>
            </a:r>
            <a:r>
              <a:rPr lang="es-ES" sz="1600" dirty="0" err="1">
                <a:latin typeface="Consolas" panose="020B0609020204030204" pitchFamily="49" charset="0"/>
              </a:rPr>
              <a:t>uri</a:t>
            </a:r>
            <a:r>
              <a:rPr lang="es-ES" sz="1600" dirty="0">
                <a:latin typeface="Consolas" panose="020B0609020204030204" pitchFamily="49" charset="0"/>
              </a:rPr>
              <a:t>);</a:t>
            </a:r>
          </a:p>
          <a:p>
            <a:endParaRPr lang="es-ES" sz="1600" dirty="0">
              <a:latin typeface="Consolas" panose="020B0609020204030204" pitchFamily="49" charset="0"/>
            </a:endParaRPr>
          </a:p>
          <a:p>
            <a:r>
              <a:rPr lang="es-ES" sz="1600" dirty="0">
                <a:latin typeface="Consolas" panose="020B0609020204030204" pitchFamily="49" charset="0"/>
              </a:rPr>
              <a:t>            </a:t>
            </a:r>
            <a:r>
              <a:rPr lang="es-ES" sz="1600" dirty="0" err="1">
                <a:latin typeface="Consolas" panose="020B0609020204030204" pitchFamily="49" charset="0"/>
              </a:rPr>
              <a:t>string</a:t>
            </a:r>
            <a:r>
              <a:rPr lang="es-ES" sz="1600" dirty="0">
                <a:latin typeface="Consolas" panose="020B0609020204030204" pitchFamily="49" charset="0"/>
              </a:rPr>
              <a:t> </a:t>
            </a:r>
            <a:r>
              <a:rPr lang="es-ES" sz="1600" dirty="0" err="1">
                <a:latin typeface="Consolas" panose="020B0609020204030204" pitchFamily="49" charset="0"/>
              </a:rPr>
              <a:t>serialized</a:t>
            </a:r>
            <a:r>
              <a:rPr lang="es-ES" sz="1600" dirty="0">
                <a:latin typeface="Consolas" panose="020B0609020204030204" pitchFamily="49" charset="0"/>
              </a:rPr>
              <a:t> = </a:t>
            </a:r>
            <a:r>
              <a:rPr lang="es-ES" sz="1600" dirty="0" err="1">
                <a:latin typeface="Consolas" panose="020B0609020204030204" pitchFamily="49" charset="0"/>
              </a:rPr>
              <a:t>await</a:t>
            </a:r>
            <a:r>
              <a:rPr lang="es-ES" sz="1600" dirty="0">
                <a:latin typeface="Consolas" panose="020B0609020204030204" pitchFamily="49" charset="0"/>
              </a:rPr>
              <a:t> </a:t>
            </a:r>
            <a:r>
              <a:rPr lang="es-ES" sz="1600" dirty="0" err="1">
                <a:latin typeface="Consolas" panose="020B0609020204030204" pitchFamily="49" charset="0"/>
              </a:rPr>
              <a:t>response.Content.ReadAsStringAsync</a:t>
            </a:r>
            <a:r>
              <a:rPr lang="es-ES" sz="1600" dirty="0">
                <a:latin typeface="Consolas" panose="020B0609020204030204" pitchFamily="49" charset="0"/>
              </a:rPr>
              <a:t>();</a:t>
            </a:r>
          </a:p>
          <a:p>
            <a:r>
              <a:rPr lang="es-ES" sz="1600" dirty="0">
                <a:latin typeface="Consolas" panose="020B0609020204030204" pitchFamily="49" charset="0"/>
              </a:rPr>
              <a:t>            </a:t>
            </a:r>
            <a:r>
              <a:rPr lang="es-ES" sz="1600" dirty="0" err="1">
                <a:latin typeface="Consolas" panose="020B0609020204030204" pitchFamily="49" charset="0"/>
              </a:rPr>
              <a:t>TResult</a:t>
            </a:r>
            <a:r>
              <a:rPr lang="es-ES" sz="1600" dirty="0">
                <a:latin typeface="Consolas" panose="020B0609020204030204" pitchFamily="49" charset="0"/>
              </a:rPr>
              <a:t> </a:t>
            </a:r>
            <a:r>
              <a:rPr lang="es-ES" sz="1600" dirty="0" err="1">
                <a:latin typeface="Consolas" panose="020B0609020204030204" pitchFamily="49" charset="0"/>
              </a:rPr>
              <a:t>result</a:t>
            </a:r>
            <a:r>
              <a:rPr lang="es-ES" sz="1600" dirty="0">
                <a:latin typeface="Consolas" panose="020B0609020204030204" pitchFamily="49" charset="0"/>
              </a:rPr>
              <a:t> = </a:t>
            </a:r>
            <a:r>
              <a:rPr lang="es-ES" sz="1600" dirty="0" err="1">
                <a:latin typeface="Consolas" panose="020B0609020204030204" pitchFamily="49" charset="0"/>
              </a:rPr>
              <a:t>await</a:t>
            </a:r>
            <a:r>
              <a:rPr lang="es-ES" sz="1600" dirty="0">
                <a:latin typeface="Consolas" panose="020B0609020204030204" pitchFamily="49" charset="0"/>
              </a:rPr>
              <a:t> </a:t>
            </a:r>
            <a:r>
              <a:rPr lang="es-ES" sz="1600" dirty="0" err="1">
                <a:latin typeface="Consolas" panose="020B0609020204030204" pitchFamily="49" charset="0"/>
              </a:rPr>
              <a:t>Task.Run</a:t>
            </a:r>
            <a:r>
              <a:rPr lang="es-ES" sz="1600" dirty="0">
                <a:latin typeface="Consolas" panose="020B0609020204030204" pitchFamily="49" charset="0"/>
              </a:rPr>
              <a:t>(() =&gt; </a:t>
            </a:r>
            <a:r>
              <a:rPr lang="es-ES" sz="1600" dirty="0" err="1">
                <a:latin typeface="Consolas" panose="020B0609020204030204" pitchFamily="49" charset="0"/>
              </a:rPr>
              <a:t>JsonConvert.DeserializeObject</a:t>
            </a:r>
            <a:r>
              <a:rPr lang="es-ES" sz="1600" dirty="0">
                <a:latin typeface="Consolas" panose="020B0609020204030204" pitchFamily="49" charset="0"/>
              </a:rPr>
              <a:t>&lt;</a:t>
            </a:r>
            <a:r>
              <a:rPr lang="es-ES" sz="1600" dirty="0" err="1">
                <a:latin typeface="Consolas" panose="020B0609020204030204" pitchFamily="49" charset="0"/>
              </a:rPr>
              <a:t>TResult</a:t>
            </a:r>
            <a:r>
              <a:rPr lang="es-ES" sz="1600" dirty="0">
                <a:latin typeface="Consolas" panose="020B0609020204030204" pitchFamily="49" charset="0"/>
              </a:rPr>
              <a:t>&gt;(</a:t>
            </a:r>
            <a:r>
              <a:rPr lang="es-ES" sz="1600" dirty="0" err="1">
                <a:latin typeface="Consolas" panose="020B0609020204030204" pitchFamily="49" charset="0"/>
              </a:rPr>
              <a:t>serialized</a:t>
            </a:r>
            <a:r>
              <a:rPr lang="es-ES" sz="1600" dirty="0">
                <a:latin typeface="Consolas" panose="020B0609020204030204" pitchFamily="49" charset="0"/>
              </a:rPr>
              <a:t>, _</a:t>
            </a:r>
            <a:r>
              <a:rPr lang="es-ES" sz="1600" dirty="0" err="1">
                <a:latin typeface="Consolas" panose="020B0609020204030204" pitchFamily="49" charset="0"/>
              </a:rPr>
              <a:t>serializerSettings</a:t>
            </a:r>
            <a:r>
              <a:rPr lang="es-ES" sz="1600" dirty="0">
                <a:latin typeface="Consolas" panose="020B0609020204030204" pitchFamily="49" charset="0"/>
              </a:rPr>
              <a:t>));</a:t>
            </a:r>
          </a:p>
          <a:p>
            <a:endParaRPr lang="es-ES" sz="1600" dirty="0">
              <a:latin typeface="Consolas" panose="020B0609020204030204" pitchFamily="49" charset="0"/>
            </a:endParaRPr>
          </a:p>
          <a:p>
            <a:r>
              <a:rPr lang="es-ES" sz="1600" dirty="0">
                <a:latin typeface="Consolas" panose="020B0609020204030204" pitchFamily="49" charset="0"/>
              </a:rPr>
              <a:t>            </a:t>
            </a:r>
            <a:r>
              <a:rPr lang="es-ES" sz="1600" dirty="0" err="1">
                <a:latin typeface="Consolas" panose="020B0609020204030204" pitchFamily="49" charset="0"/>
              </a:rPr>
              <a:t>return</a:t>
            </a:r>
            <a:r>
              <a:rPr lang="es-ES" sz="1600" dirty="0">
                <a:latin typeface="Consolas" panose="020B0609020204030204" pitchFamily="49" charset="0"/>
              </a:rPr>
              <a:t> </a:t>
            </a:r>
            <a:r>
              <a:rPr lang="es-ES" sz="1600" dirty="0" err="1">
                <a:latin typeface="Consolas" panose="020B0609020204030204" pitchFamily="49" charset="0"/>
              </a:rPr>
              <a:t>result</a:t>
            </a:r>
            <a:r>
              <a:rPr lang="es-ES" sz="1600" dirty="0">
                <a:latin typeface="Consolas" panose="020B0609020204030204" pitchFamily="49" charset="0"/>
              </a:rPr>
              <a:t>;</a:t>
            </a:r>
          </a:p>
          <a:p>
            <a:r>
              <a:rPr lang="es-ES" sz="1600" dirty="0">
                <a:latin typeface="Consolas" panose="020B0609020204030204" pitchFamily="49" charset="0"/>
              </a:rPr>
              <a:t>}</a:t>
            </a:r>
          </a:p>
        </p:txBody>
      </p:sp>
    </p:spTree>
    <p:extLst>
      <p:ext uri="{BB962C8B-B14F-4D97-AF65-F5344CB8AC3E}">
        <p14:creationId xmlns:p14="http://schemas.microsoft.com/office/powerpoint/2010/main" val="954235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461" y="2197801"/>
            <a:ext cx="6858000" cy="373949"/>
          </a:xfrm>
        </p:spPr>
        <p:txBody>
          <a:bodyPr/>
          <a:lstStyle/>
          <a:p>
            <a:r>
              <a:rPr lang="en-US" dirty="0"/>
              <a:t>Primero, ¿</a:t>
            </a:r>
            <a:r>
              <a:rPr lang="en-US" dirty="0" err="1"/>
              <a:t>qué</a:t>
            </a:r>
            <a:r>
              <a:rPr lang="en-US" dirty="0"/>
              <a:t> es Machine Learning?</a:t>
            </a:r>
          </a:p>
        </p:txBody>
      </p:sp>
    </p:spTree>
    <p:extLst>
      <p:ext uri="{BB962C8B-B14F-4D97-AF65-F5344CB8AC3E}">
        <p14:creationId xmlns:p14="http://schemas.microsoft.com/office/powerpoint/2010/main" val="362712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0A72D96-A62C-45C2-9056-5D479A15E314}"/>
              </a:ext>
            </a:extLst>
          </p:cNvPr>
          <p:cNvSpPr txBox="1"/>
          <p:nvPr/>
        </p:nvSpPr>
        <p:spPr>
          <a:xfrm>
            <a:off x="2019615" y="2196753"/>
            <a:ext cx="1346522" cy="553998"/>
          </a:xfrm>
          <a:prstGeom prst="rect">
            <a:avLst/>
          </a:prstGeom>
          <a:noFill/>
        </p:spPr>
        <p:txBody>
          <a:bodyPr wrap="none" lIns="0" tIns="0" rIns="0" bIns="0" rtlCol="0">
            <a:spAutoFit/>
          </a:bodyPr>
          <a:lstStyle/>
          <a:p>
            <a:pPr lvl="0">
              <a:defRPr/>
            </a:pP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¿Es una </a:t>
            </a:r>
            <a:r>
              <a:rPr lang="en-US" sz="1800" dirty="0" err="1">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cara</a:t>
            </a: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
</a:t>
            </a:r>
            <a:endParaRPr lang="en-US" sz="1800" kern="1200" dirty="0">
              <a:gradFill>
                <a:gsLst>
                  <a:gs pos="2917">
                    <a:prstClr val="black"/>
                  </a:gs>
                  <a:gs pos="30000">
                    <a:prstClr val="black"/>
                  </a:gs>
                </a:gsLst>
                <a:lin ang="5400000" scaled="0"/>
              </a:gradFill>
              <a:latin typeface="Segoe UI" panose="020B0502040204020203" pitchFamily="34" charset="0"/>
              <a:ea typeface="+mn-ea"/>
              <a:cs typeface="Segoe UI" panose="020B0502040204020203" pitchFamily="34" charset="0"/>
            </a:endParaRPr>
          </a:p>
        </p:txBody>
      </p:sp>
      <p:pic>
        <p:nvPicPr>
          <p:cNvPr id="30" name="Picture 29" descr="A picture containing vector graphics&#10;&#10;Description generated with high confidence">
            <a:extLst>
              <a:ext uri="{FF2B5EF4-FFF2-40B4-BE49-F238E27FC236}">
                <a16:creationId xmlns:a16="http://schemas.microsoft.com/office/drawing/2014/main" id="{E30FA611-F5E6-45FF-8E2D-6AB267DBD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15" y="2571750"/>
            <a:ext cx="1200150" cy="1200150"/>
          </a:xfrm>
          <a:prstGeom prst="rect">
            <a:avLst/>
          </a:prstGeom>
        </p:spPr>
      </p:pic>
      <p:sp>
        <p:nvSpPr>
          <p:cNvPr id="16" name="Rectangle 15">
            <a:extLst>
              <a:ext uri="{FF2B5EF4-FFF2-40B4-BE49-F238E27FC236}">
                <a16:creationId xmlns:a16="http://schemas.microsoft.com/office/drawing/2014/main" id="{DF9D2FAE-F449-44C2-8324-6676D963C999}"/>
              </a:ext>
            </a:extLst>
          </p:cNvPr>
          <p:cNvSpPr/>
          <p:nvPr/>
        </p:nvSpPr>
        <p:spPr>
          <a:xfrm>
            <a:off x="5580607" y="2104750"/>
            <a:ext cx="2725193" cy="646331"/>
          </a:xfrm>
          <a:prstGeom prst="rect">
            <a:avLst/>
          </a:prstGeom>
        </p:spPr>
        <p:txBody>
          <a:bodyPr wrap="square">
            <a:spAutoFit/>
          </a:bodyPr>
          <a:lstStyle/>
          <a:p>
            <a:pPr lvl="0">
              <a:defRPr/>
            </a:pP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a:t>
            </a:r>
            <a:r>
              <a:rPr lang="en-US" sz="1800" dirty="0" err="1">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Precio</a:t>
            </a: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 de la </a:t>
            </a:r>
            <a:r>
              <a:rPr lang="en-US" sz="1800" dirty="0" err="1">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camiseta</a:t>
            </a: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
</a:t>
            </a:r>
            <a:endParaRPr lang="en-US" sz="1800" kern="1200" dirty="0">
              <a:gradFill>
                <a:gsLst>
                  <a:gs pos="2917">
                    <a:prstClr val="black"/>
                  </a:gs>
                  <a:gs pos="30000">
                    <a:prstClr val="black"/>
                  </a:gs>
                </a:gsLst>
                <a:lin ang="5400000" scaled="0"/>
              </a:gradFill>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535310F2-6DAB-4258-AA32-C975DF1305D9}"/>
              </a:ext>
            </a:extLst>
          </p:cNvPr>
          <p:cNvSpPr txBox="1"/>
          <p:nvPr/>
        </p:nvSpPr>
        <p:spPr>
          <a:xfrm>
            <a:off x="5580606" y="2517468"/>
            <a:ext cx="2725193" cy="923330"/>
          </a:xfrm>
          <a:prstGeom prst="rect">
            <a:avLst/>
          </a:prstGeom>
          <a:noFill/>
        </p:spPr>
        <p:txBody>
          <a:bodyPr wrap="square" lIns="0" tIns="0" rIns="0" bIns="0" rtlCol="0">
            <a:spAutoFit/>
          </a:bodyPr>
          <a:lstStyle/>
          <a:p>
            <a:pPr lvl="0">
              <a:defRPr/>
            </a:pPr>
            <a:r>
              <a:rPr lang="es-ES" sz="1500" dirty="0">
                <a:solidFill>
                  <a:prstClr val="white">
                    <a:lumMod val="50000"/>
                  </a:prstClr>
                </a:solidFill>
                <a:latin typeface="Segoe UI" panose="020B0502040204020203" pitchFamily="34" charset="0"/>
                <a:cs typeface="Segoe UI" panose="020B0502040204020203" pitchFamily="34" charset="0"/>
              </a:rPr>
              <a:t>"Tiene botones exquisitos... con mangas largas... es válido para</a:t>
            </a:r>
            <a:br>
              <a:rPr lang="es-ES" sz="1500" dirty="0">
                <a:solidFill>
                  <a:prstClr val="white">
                    <a:lumMod val="50000"/>
                  </a:prstClr>
                </a:solidFill>
                <a:latin typeface="Segoe UI" panose="020B0502040204020203" pitchFamily="34" charset="0"/>
                <a:cs typeface="Segoe UI" panose="020B0502040204020203" pitchFamily="34" charset="0"/>
              </a:rPr>
            </a:br>
            <a:r>
              <a:rPr lang="es-ES" sz="1500" dirty="0">
                <a:solidFill>
                  <a:prstClr val="white">
                    <a:lumMod val="50000"/>
                  </a:prstClr>
                </a:solidFill>
                <a:latin typeface="Segoe UI" panose="020B0502040204020203" pitchFamily="34" charset="0"/>
                <a:cs typeface="Segoe UI" panose="020B0502040204020203" pitchFamily="34" charset="0"/>
              </a:rPr>
              <a:t> algo casual y para negocios "
</a:t>
            </a:r>
            <a:endParaRPr lang="en-US" sz="1500" kern="1200" dirty="0">
              <a:solidFill>
                <a:prstClr val="white">
                  <a:lumMod val="50000"/>
                </a:prstClr>
              </a:solidFill>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586C0F61-D8B6-418E-8B4A-5A61A6B0A155}"/>
              </a:ext>
            </a:extLst>
          </p:cNvPr>
          <p:cNvSpPr txBox="1"/>
          <p:nvPr/>
        </p:nvSpPr>
        <p:spPr>
          <a:xfrm>
            <a:off x="1341304" y="1595996"/>
            <a:ext cx="724878" cy="2389116"/>
          </a:xfrm>
          <a:prstGeom prst="rect">
            <a:avLst/>
          </a:prstGeom>
          <a:noFill/>
        </p:spPr>
        <p:txBody>
          <a:bodyPr wrap="none" rtlCol="0">
            <a:spAutoFit/>
          </a:bodyPr>
          <a:lstStyle/>
          <a:p>
            <a:pPr defTabSz="685800">
              <a:defRPr/>
            </a:pPr>
            <a:r>
              <a:rPr lang="en-US" sz="14925" kern="1200">
                <a:solidFill>
                  <a:prstClr val="white">
                    <a:lumMod val="85000"/>
                  </a:prstClr>
                </a:solidFill>
                <a:latin typeface="Segoe UI Light" panose="020B0502040204020203" pitchFamily="34" charset="0"/>
                <a:ea typeface="+mn-ea"/>
                <a:cs typeface="Segoe UI Light" panose="020B0502040204020203" pitchFamily="34" charset="0"/>
              </a:rPr>
              <a:t>{</a:t>
            </a:r>
          </a:p>
        </p:txBody>
      </p:sp>
      <p:sp>
        <p:nvSpPr>
          <p:cNvPr id="21" name="TextBox 20">
            <a:extLst>
              <a:ext uri="{FF2B5EF4-FFF2-40B4-BE49-F238E27FC236}">
                <a16:creationId xmlns:a16="http://schemas.microsoft.com/office/drawing/2014/main" id="{B2264A6B-C466-466B-84B3-F6CFDD896316}"/>
              </a:ext>
            </a:extLst>
          </p:cNvPr>
          <p:cNvSpPr txBox="1"/>
          <p:nvPr/>
        </p:nvSpPr>
        <p:spPr>
          <a:xfrm>
            <a:off x="314553" y="2300958"/>
            <a:ext cx="1186543" cy="1200329"/>
          </a:xfrm>
          <a:prstGeom prst="rect">
            <a:avLst/>
          </a:prstGeom>
          <a:noFill/>
        </p:spPr>
        <p:txBody>
          <a:bodyPr wrap="none" rtlCol="0">
            <a:spAutoFit/>
          </a:bodyPr>
          <a:lstStyle/>
          <a:p>
            <a:pPr defTabSz="685800">
              <a:defRPr/>
            </a:pPr>
            <a:r>
              <a:rPr lang="en-US" sz="7200" i="1" kern="1200">
                <a:solidFill>
                  <a:prstClr val="white">
                    <a:lumMod val="75000"/>
                  </a:prstClr>
                </a:solidFill>
                <a:latin typeface="Calibri" panose="020F0502020204030204"/>
                <a:ea typeface="+mn-ea"/>
                <a:cs typeface="+mn-cs"/>
              </a:rPr>
              <a:t>f</a:t>
            </a:r>
            <a:r>
              <a:rPr lang="en-US" sz="5400" kern="1200">
                <a:solidFill>
                  <a:prstClr val="white">
                    <a:lumMod val="75000"/>
                  </a:prstClr>
                </a:solidFill>
                <a:latin typeface="Calibri" panose="020F0502020204030204"/>
                <a:ea typeface="+mn-ea"/>
                <a:cs typeface="+mn-cs"/>
              </a:rPr>
              <a:t>(x)</a:t>
            </a:r>
            <a:endParaRPr lang="en-US" sz="7200" kern="1200">
              <a:solidFill>
                <a:prstClr val="white">
                  <a:lumMod val="75000"/>
                </a:prstClr>
              </a:solidFill>
              <a:latin typeface="Calibri" panose="020F0502020204030204"/>
              <a:ea typeface="+mn-ea"/>
              <a:cs typeface="+mn-cs"/>
            </a:endParaRPr>
          </a:p>
        </p:txBody>
      </p:sp>
      <p:sp>
        <p:nvSpPr>
          <p:cNvPr id="32" name="TextBox 31">
            <a:extLst>
              <a:ext uri="{FF2B5EF4-FFF2-40B4-BE49-F238E27FC236}">
                <a16:creationId xmlns:a16="http://schemas.microsoft.com/office/drawing/2014/main" id="{1BB2C8C1-D456-49E0-ADC8-C53307B0126B}"/>
              </a:ext>
            </a:extLst>
          </p:cNvPr>
          <p:cNvSpPr txBox="1"/>
          <p:nvPr/>
        </p:nvSpPr>
        <p:spPr>
          <a:xfrm>
            <a:off x="4902295" y="1612541"/>
            <a:ext cx="724878" cy="2389116"/>
          </a:xfrm>
          <a:prstGeom prst="rect">
            <a:avLst/>
          </a:prstGeom>
          <a:noFill/>
        </p:spPr>
        <p:txBody>
          <a:bodyPr wrap="none" rtlCol="0">
            <a:spAutoFit/>
          </a:bodyPr>
          <a:lstStyle/>
          <a:p>
            <a:pPr defTabSz="685800">
              <a:defRPr/>
            </a:pPr>
            <a:r>
              <a:rPr lang="en-US" sz="14925" kern="1200">
                <a:solidFill>
                  <a:prstClr val="white">
                    <a:lumMod val="85000"/>
                  </a:prstClr>
                </a:solidFill>
                <a:latin typeface="Segoe UI Light" panose="020B0502040204020203" pitchFamily="34" charset="0"/>
                <a:ea typeface="+mn-ea"/>
                <a:cs typeface="Segoe UI Light" panose="020B0502040204020203" pitchFamily="34" charset="0"/>
              </a:rPr>
              <a:t>{</a:t>
            </a:r>
          </a:p>
        </p:txBody>
      </p:sp>
      <p:sp>
        <p:nvSpPr>
          <p:cNvPr id="33" name="TextBox 32">
            <a:extLst>
              <a:ext uri="{FF2B5EF4-FFF2-40B4-BE49-F238E27FC236}">
                <a16:creationId xmlns:a16="http://schemas.microsoft.com/office/drawing/2014/main" id="{0109A617-34EB-43B4-9564-CD59F95CCEC5}"/>
              </a:ext>
            </a:extLst>
          </p:cNvPr>
          <p:cNvSpPr txBox="1"/>
          <p:nvPr/>
        </p:nvSpPr>
        <p:spPr>
          <a:xfrm>
            <a:off x="3875545" y="2317503"/>
            <a:ext cx="1186543" cy="1200329"/>
          </a:xfrm>
          <a:prstGeom prst="rect">
            <a:avLst/>
          </a:prstGeom>
          <a:noFill/>
        </p:spPr>
        <p:txBody>
          <a:bodyPr wrap="none" rtlCol="0">
            <a:spAutoFit/>
          </a:bodyPr>
          <a:lstStyle/>
          <a:p>
            <a:pPr defTabSz="685800">
              <a:defRPr/>
            </a:pPr>
            <a:r>
              <a:rPr lang="en-US" sz="7200" i="1" kern="1200">
                <a:solidFill>
                  <a:prstClr val="white">
                    <a:lumMod val="75000"/>
                  </a:prstClr>
                </a:solidFill>
                <a:latin typeface="Calibri" panose="020F0502020204030204"/>
                <a:ea typeface="+mn-ea"/>
                <a:cs typeface="+mn-cs"/>
              </a:rPr>
              <a:t>f</a:t>
            </a:r>
            <a:r>
              <a:rPr lang="en-US" sz="5400" kern="1200">
                <a:solidFill>
                  <a:prstClr val="white">
                    <a:lumMod val="75000"/>
                  </a:prstClr>
                </a:solidFill>
                <a:latin typeface="Calibri" panose="020F0502020204030204"/>
                <a:ea typeface="+mn-ea"/>
                <a:cs typeface="+mn-cs"/>
              </a:rPr>
              <a:t>(x)</a:t>
            </a:r>
            <a:endParaRPr lang="en-US" sz="7200" kern="1200">
              <a:solidFill>
                <a:prstClr val="white">
                  <a:lumMod val="75000"/>
                </a:prstClr>
              </a:solidFill>
              <a:latin typeface="Calibri" panose="020F0502020204030204"/>
              <a:ea typeface="+mn-ea"/>
              <a:cs typeface="+mn-cs"/>
            </a:endParaRPr>
          </a:p>
        </p:txBody>
      </p:sp>
      <p:sp>
        <p:nvSpPr>
          <p:cNvPr id="11" name="Title 1">
            <a:extLst>
              <a:ext uri="{FF2B5EF4-FFF2-40B4-BE49-F238E27FC236}">
                <a16:creationId xmlns:a16="http://schemas.microsoft.com/office/drawing/2014/main" id="{E02C268A-E705-40B7-99AA-CE965AA56869}"/>
              </a:ext>
            </a:extLst>
          </p:cNvPr>
          <p:cNvSpPr txBox="1">
            <a:spLocks/>
          </p:cNvSpPr>
          <p:nvPr/>
        </p:nvSpPr>
        <p:spPr>
          <a:xfrm>
            <a:off x="314552" y="342024"/>
            <a:ext cx="8644983" cy="822904"/>
          </a:xfrm>
          <a:prstGeom prst="rect">
            <a:avLst/>
          </a:prstGeom>
        </p:spPr>
        <p:txBody>
          <a:bodyPr lIns="109571" tIns="6848" rIns="109571" bIns="6848"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4791">
              <a:defRPr/>
            </a:pPr>
            <a:r>
              <a:rPr lang="en-US" sz="4000" spc="-75" dirty="0">
                <a:solidFill>
                  <a:srgbClr val="505050"/>
                </a:solidFill>
                <a:latin typeface="Segoe UI Light"/>
              </a:rPr>
              <a:t>Machine Learning  </a:t>
            </a:r>
            <a:br>
              <a:rPr lang="en-US" sz="4000" spc="-75" dirty="0">
                <a:solidFill>
                  <a:srgbClr val="505050"/>
                </a:solidFill>
                <a:latin typeface="Segoe UI Light"/>
              </a:rPr>
            </a:br>
            <a:r>
              <a:rPr lang="en-US" sz="3300" spc="-75" dirty="0">
                <a:solidFill>
                  <a:srgbClr val="505050"/>
                </a:solidFill>
                <a:latin typeface="Segoe UI Light"/>
              </a:rPr>
              <a:t>“</a:t>
            </a:r>
            <a:r>
              <a:rPr lang="en-US" sz="3300" spc="-75" dirty="0" err="1">
                <a:solidFill>
                  <a:srgbClr val="505050"/>
                </a:solidFill>
                <a:latin typeface="Segoe UI Light"/>
              </a:rPr>
              <a:t>Programando</a:t>
            </a:r>
            <a:r>
              <a:rPr lang="en-US" sz="3300" dirty="0">
                <a:solidFill>
                  <a:srgbClr val="505050"/>
                </a:solidFill>
              </a:rPr>
              <a:t> lo </a:t>
            </a:r>
            <a:r>
              <a:rPr lang="en-US" sz="3300" dirty="0" err="1">
                <a:solidFill>
                  <a:srgbClr val="505050"/>
                </a:solidFill>
              </a:rPr>
              <a:t>inprogramable</a:t>
            </a:r>
            <a:r>
              <a:rPr lang="en-US" sz="3300" dirty="0">
                <a:solidFill>
                  <a:srgbClr val="505050"/>
                </a:solidFill>
              </a:rPr>
              <a:t>”</a:t>
            </a:r>
            <a:endParaRPr lang="en-US" sz="3300" spc="-75" dirty="0">
              <a:solidFill>
                <a:srgbClr val="505050"/>
              </a:solidFill>
              <a:latin typeface="Segoe UI Semibold" panose="020B0702040204020203" pitchFamily="34" charset="0"/>
            </a:endParaRPr>
          </a:p>
        </p:txBody>
      </p:sp>
    </p:spTree>
    <p:extLst>
      <p:ext uri="{BB962C8B-B14F-4D97-AF65-F5344CB8AC3E}">
        <p14:creationId xmlns:p14="http://schemas.microsoft.com/office/powerpoint/2010/main" val="2038448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31" grpId="0"/>
      <p:bldP spid="17" grpId="0"/>
      <p:bldP spid="21" grpId="0"/>
      <p:bldP spid="32" grpId="0"/>
      <p:bldP spid="3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E693E41-868D-4EC1-B7E5-42E5993A912E}"/>
              </a:ext>
            </a:extLst>
          </p:cNvPr>
          <p:cNvSpPr txBox="1"/>
          <p:nvPr/>
        </p:nvSpPr>
        <p:spPr>
          <a:xfrm>
            <a:off x="5402775" y="2028459"/>
            <a:ext cx="456856" cy="276999"/>
          </a:xfrm>
          <a:prstGeom prst="rect">
            <a:avLst/>
          </a:prstGeom>
          <a:noFill/>
        </p:spPr>
        <p:txBody>
          <a:bodyPr wrap="none" lIns="0" tIns="0" rIns="0" bIns="0" rtlCol="0">
            <a:spAutoFit/>
          </a:bodyPr>
          <a:lstStyle/>
          <a:p>
            <a:pPr lvl="0">
              <a:defRPr/>
            </a:pP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Cara</a:t>
            </a:r>
            <a:endParaRPr lang="en-US" sz="1800" kern="1200" dirty="0">
              <a:gradFill>
                <a:gsLst>
                  <a:gs pos="2917">
                    <a:prstClr val="black"/>
                  </a:gs>
                  <a:gs pos="30000">
                    <a:prstClr val="black"/>
                  </a:gs>
                </a:gsLst>
                <a:lin ang="5400000" scaled="0"/>
              </a:gradFill>
              <a:latin typeface="Segoe UI" panose="020B0502040204020203" pitchFamily="34" charset="0"/>
              <a:ea typeface="+mn-ea"/>
              <a:cs typeface="Segoe UI" panose="020B0502040204020203" pitchFamily="34" charset="0"/>
            </a:endParaRPr>
          </a:p>
        </p:txBody>
      </p:sp>
      <p:pic>
        <p:nvPicPr>
          <p:cNvPr id="12" name="Picture 11" descr="A close up of a logo&#10;&#10;Description generated with very high confidence">
            <a:extLst>
              <a:ext uri="{FF2B5EF4-FFF2-40B4-BE49-F238E27FC236}">
                <a16:creationId xmlns:a16="http://schemas.microsoft.com/office/drawing/2014/main" id="{EAA27606-B619-4CEE-B04C-307BA16A5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671" y="1566056"/>
            <a:ext cx="1201803" cy="1201803"/>
          </a:xfrm>
          <a:prstGeom prst="rect">
            <a:avLst/>
          </a:prstGeom>
        </p:spPr>
      </p:pic>
      <p:pic>
        <p:nvPicPr>
          <p:cNvPr id="13" name="Picture 12" descr="A picture containing vector graphics&#10;&#10;Description generated with high confidence">
            <a:extLst>
              <a:ext uri="{FF2B5EF4-FFF2-40B4-BE49-F238E27FC236}">
                <a16:creationId xmlns:a16="http://schemas.microsoft.com/office/drawing/2014/main" id="{6B63A90E-FD89-46A8-AC0A-B6805A934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586" y="1524190"/>
            <a:ext cx="1200150" cy="1200150"/>
          </a:xfrm>
          <a:prstGeom prst="rect">
            <a:avLst/>
          </a:prstGeom>
        </p:spPr>
      </p:pic>
      <p:sp>
        <p:nvSpPr>
          <p:cNvPr id="14" name="TextBox 13">
            <a:extLst>
              <a:ext uri="{FF2B5EF4-FFF2-40B4-BE49-F238E27FC236}">
                <a16:creationId xmlns:a16="http://schemas.microsoft.com/office/drawing/2014/main" id="{15627D11-6694-4BB0-8914-3F56155B463B}"/>
              </a:ext>
            </a:extLst>
          </p:cNvPr>
          <p:cNvSpPr txBox="1"/>
          <p:nvPr/>
        </p:nvSpPr>
        <p:spPr>
          <a:xfrm>
            <a:off x="7730736" y="1985766"/>
            <a:ext cx="456856" cy="276999"/>
          </a:xfrm>
          <a:prstGeom prst="rect">
            <a:avLst/>
          </a:prstGeom>
          <a:noFill/>
        </p:spPr>
        <p:txBody>
          <a:bodyPr wrap="none" lIns="0" tIns="0" rIns="0" bIns="0" rtlCol="0">
            <a:spAutoFit/>
          </a:bodyPr>
          <a:lstStyle/>
          <a:p>
            <a:pPr lvl="0">
              <a:defRPr/>
            </a:pP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Cara</a:t>
            </a:r>
            <a:endParaRPr lang="en-US" sz="1800" kern="1200" dirty="0">
              <a:gradFill>
                <a:gsLst>
                  <a:gs pos="2917">
                    <a:prstClr val="black"/>
                  </a:gs>
                  <a:gs pos="30000">
                    <a:prstClr val="black"/>
                  </a:gs>
                </a:gsLst>
                <a:lin ang="5400000" scaled="0"/>
              </a:gradFill>
              <a:latin typeface="Segoe UI" panose="020B0502040204020203" pitchFamily="34" charset="0"/>
              <a:ea typeface="+mn-ea"/>
              <a:cs typeface="Segoe UI" panose="020B0502040204020203" pitchFamily="34" charset="0"/>
            </a:endParaRPr>
          </a:p>
        </p:txBody>
      </p:sp>
      <p:sp>
        <p:nvSpPr>
          <p:cNvPr id="15" name="TextBox 14">
            <a:extLst>
              <a:ext uri="{FF2B5EF4-FFF2-40B4-BE49-F238E27FC236}">
                <a16:creationId xmlns:a16="http://schemas.microsoft.com/office/drawing/2014/main" id="{B862AB89-2C4F-439E-BDD1-397B153A9B2A}"/>
              </a:ext>
            </a:extLst>
          </p:cNvPr>
          <p:cNvSpPr txBox="1"/>
          <p:nvPr/>
        </p:nvSpPr>
        <p:spPr>
          <a:xfrm>
            <a:off x="5340475" y="3344425"/>
            <a:ext cx="1110449" cy="830997"/>
          </a:xfrm>
          <a:prstGeom prst="rect">
            <a:avLst/>
          </a:prstGeom>
          <a:noFill/>
        </p:spPr>
        <p:txBody>
          <a:bodyPr wrap="square" lIns="0" tIns="0" rIns="0" bIns="0" rtlCol="0">
            <a:spAutoFit/>
          </a:bodyPr>
          <a:lstStyle/>
          <a:p>
            <a:pPr lvl="0">
              <a:defRPr/>
            </a:pP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No es una </a:t>
            </a:r>
            <a:r>
              <a:rPr lang="en-US" sz="1800" dirty="0" err="1">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cara</a:t>
            </a: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
</a:t>
            </a:r>
            <a:endParaRPr lang="en-US" sz="1800" kern="1200" dirty="0">
              <a:gradFill>
                <a:gsLst>
                  <a:gs pos="2917">
                    <a:prstClr val="black"/>
                  </a:gs>
                  <a:gs pos="30000">
                    <a:prstClr val="black"/>
                  </a:gs>
                </a:gsLst>
                <a:lin ang="5400000" scaled="0"/>
              </a:gradFill>
              <a:latin typeface="Segoe UI" panose="020B0502040204020203" pitchFamily="34" charset="0"/>
              <a:ea typeface="+mn-ea"/>
              <a:cs typeface="Segoe UI" panose="020B0502040204020203" pitchFamily="34" charset="0"/>
            </a:endParaRPr>
          </a:p>
        </p:txBody>
      </p:sp>
      <p:pic>
        <p:nvPicPr>
          <p:cNvPr id="18" name="Picture 17">
            <a:extLst>
              <a:ext uri="{FF2B5EF4-FFF2-40B4-BE49-F238E27FC236}">
                <a16:creationId xmlns:a16="http://schemas.microsoft.com/office/drawing/2014/main" id="{AD1690F1-1891-40E8-8BDA-3F5F35999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9273" y="2882849"/>
            <a:ext cx="1200150" cy="1200150"/>
          </a:xfrm>
          <a:prstGeom prst="rect">
            <a:avLst/>
          </a:prstGeom>
        </p:spPr>
      </p:pic>
      <p:pic>
        <p:nvPicPr>
          <p:cNvPr id="19" name="Picture 18">
            <a:extLst>
              <a:ext uri="{FF2B5EF4-FFF2-40B4-BE49-F238E27FC236}">
                <a16:creationId xmlns:a16="http://schemas.microsoft.com/office/drawing/2014/main" id="{9990C2B1-42F3-4A2D-82C3-C7254F204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923" y="2811991"/>
            <a:ext cx="1392047" cy="1375320"/>
          </a:xfrm>
          <a:prstGeom prst="rect">
            <a:avLst/>
          </a:prstGeom>
        </p:spPr>
      </p:pic>
      <p:sp>
        <p:nvSpPr>
          <p:cNvPr id="20" name="TextBox 19">
            <a:extLst>
              <a:ext uri="{FF2B5EF4-FFF2-40B4-BE49-F238E27FC236}">
                <a16:creationId xmlns:a16="http://schemas.microsoft.com/office/drawing/2014/main" id="{F926A502-4065-499B-867E-C643E23E02D8}"/>
              </a:ext>
            </a:extLst>
          </p:cNvPr>
          <p:cNvSpPr txBox="1"/>
          <p:nvPr/>
        </p:nvSpPr>
        <p:spPr>
          <a:xfrm>
            <a:off x="7733176" y="3361151"/>
            <a:ext cx="1284746" cy="830997"/>
          </a:xfrm>
          <a:prstGeom prst="rect">
            <a:avLst/>
          </a:prstGeom>
          <a:noFill/>
        </p:spPr>
        <p:txBody>
          <a:bodyPr wrap="square" lIns="0" tIns="0" rIns="0" bIns="0" rtlCol="0">
            <a:spAutoFit/>
          </a:bodyPr>
          <a:lstStyle/>
          <a:p>
            <a:pPr lvl="0">
              <a:defRPr/>
            </a:pP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No es una </a:t>
            </a:r>
            <a:r>
              <a:rPr lang="en-US" sz="1800" dirty="0" err="1">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cara</a:t>
            </a:r>
            <a:r>
              <a:rPr lang="en-US" sz="1800" dirty="0">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
</a:t>
            </a:r>
            <a:endParaRPr lang="en-US" sz="1800" kern="1200" dirty="0">
              <a:gradFill>
                <a:gsLst>
                  <a:gs pos="2917">
                    <a:prstClr val="black"/>
                  </a:gs>
                  <a:gs pos="30000">
                    <a:prstClr val="black"/>
                  </a:gs>
                </a:gsLst>
                <a:lin ang="5400000" scaled="0"/>
              </a:gradFill>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5A73E83B-86EC-4D53-8207-0790349BB017}"/>
              </a:ext>
            </a:extLst>
          </p:cNvPr>
          <p:cNvSpPr txBox="1"/>
          <p:nvPr/>
        </p:nvSpPr>
        <p:spPr>
          <a:xfrm>
            <a:off x="2363616" y="2194101"/>
            <a:ext cx="1186543" cy="1569660"/>
          </a:xfrm>
          <a:prstGeom prst="rect">
            <a:avLst/>
          </a:prstGeom>
          <a:noFill/>
        </p:spPr>
        <p:txBody>
          <a:bodyPr wrap="none" rtlCol="0">
            <a:spAutoFit/>
          </a:bodyPr>
          <a:lstStyle/>
          <a:p>
            <a:pPr lvl="0">
              <a:defRPr/>
            </a:pPr>
            <a:r>
              <a:rPr lang="en-US" sz="7200" i="1" kern="1200" dirty="0">
                <a:solidFill>
                  <a:prstClr val="white">
                    <a:lumMod val="75000"/>
                  </a:prstClr>
                </a:solidFill>
                <a:latin typeface="Calibri" panose="020F0502020204030204"/>
                <a:ea typeface="+mn-ea"/>
                <a:cs typeface="+mn-cs"/>
              </a:rPr>
              <a:t>f</a:t>
            </a:r>
            <a:r>
              <a:rPr lang="en-US" sz="5400" kern="1200" dirty="0">
                <a:solidFill>
                  <a:prstClr val="white">
                    <a:lumMod val="75000"/>
                  </a:prstClr>
                </a:solidFill>
                <a:latin typeface="Calibri" panose="020F0502020204030204"/>
                <a:ea typeface="+mn-ea"/>
                <a:cs typeface="+mn-cs"/>
              </a:rPr>
              <a:t>(x)</a:t>
            </a:r>
            <a:br>
              <a:rPr lang="en-US" sz="5400" kern="1200" dirty="0">
                <a:solidFill>
                  <a:prstClr val="white">
                    <a:lumMod val="75000"/>
                  </a:prstClr>
                </a:solidFill>
                <a:latin typeface="Calibri" panose="020F0502020204030204"/>
                <a:ea typeface="+mn-ea"/>
                <a:cs typeface="+mn-cs"/>
              </a:rPr>
            </a:br>
            <a:r>
              <a:rPr lang="en-US" sz="2400" i="1" dirty="0" err="1">
                <a:solidFill>
                  <a:prstClr val="white">
                    <a:lumMod val="75000"/>
                  </a:prstClr>
                </a:solidFill>
                <a:latin typeface="Calibri" panose="020F0502020204030204"/>
              </a:rPr>
              <a:t>Modelo</a:t>
            </a:r>
            <a:endParaRPr lang="en-US" sz="7200" i="1" kern="1200" dirty="0">
              <a:solidFill>
                <a:prstClr val="white">
                  <a:lumMod val="75000"/>
                </a:prstClr>
              </a:solidFill>
              <a:latin typeface="Calibri" panose="020F0502020204030204"/>
              <a:ea typeface="+mn-ea"/>
              <a:cs typeface="+mn-cs"/>
            </a:endParaRPr>
          </a:p>
        </p:txBody>
      </p:sp>
      <p:sp>
        <p:nvSpPr>
          <p:cNvPr id="23" name="TextBox 22">
            <a:extLst>
              <a:ext uri="{FF2B5EF4-FFF2-40B4-BE49-F238E27FC236}">
                <a16:creationId xmlns:a16="http://schemas.microsoft.com/office/drawing/2014/main" id="{2FEC2A3C-19F8-4F30-8766-9EA6AD812155}"/>
              </a:ext>
            </a:extLst>
          </p:cNvPr>
          <p:cNvSpPr txBox="1"/>
          <p:nvPr/>
        </p:nvSpPr>
        <p:spPr>
          <a:xfrm>
            <a:off x="3376765" y="920828"/>
            <a:ext cx="963725" cy="3404778"/>
          </a:xfrm>
          <a:prstGeom prst="rect">
            <a:avLst/>
          </a:prstGeom>
          <a:noFill/>
        </p:spPr>
        <p:txBody>
          <a:bodyPr wrap="none" rtlCol="0">
            <a:spAutoFit/>
          </a:bodyPr>
          <a:lstStyle/>
          <a:p>
            <a:pPr defTabSz="685800">
              <a:defRPr/>
            </a:pPr>
            <a:r>
              <a:rPr lang="en-US" sz="21525" kern="1200">
                <a:solidFill>
                  <a:prstClr val="white">
                    <a:lumMod val="95000"/>
                  </a:prstClr>
                </a:solidFill>
                <a:latin typeface="Segoe UI Light" panose="020B0502040204020203" pitchFamily="34" charset="0"/>
                <a:ea typeface="+mn-ea"/>
                <a:cs typeface="Segoe UI Light" panose="020B0502040204020203" pitchFamily="34" charset="0"/>
              </a:rPr>
              <a:t>{</a:t>
            </a:r>
          </a:p>
        </p:txBody>
      </p:sp>
      <p:sp>
        <p:nvSpPr>
          <p:cNvPr id="25" name="Title 1">
            <a:extLst>
              <a:ext uri="{FF2B5EF4-FFF2-40B4-BE49-F238E27FC236}">
                <a16:creationId xmlns:a16="http://schemas.microsoft.com/office/drawing/2014/main" id="{AEBFD86C-01B6-4341-8BD3-84DED229D3DD}"/>
              </a:ext>
            </a:extLst>
          </p:cNvPr>
          <p:cNvSpPr txBox="1">
            <a:spLocks/>
          </p:cNvSpPr>
          <p:nvPr/>
        </p:nvSpPr>
        <p:spPr>
          <a:xfrm>
            <a:off x="132002" y="97925"/>
            <a:ext cx="8644983" cy="822904"/>
          </a:xfrm>
          <a:prstGeom prst="rect">
            <a:avLst/>
          </a:prstGeom>
        </p:spPr>
        <p:txBody>
          <a:bodyPr lIns="109571" tIns="6848" rIns="109571" bIns="6848"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684791">
              <a:defRPr/>
            </a:pPr>
            <a:endParaRPr lang="en-US" sz="4000" spc="-75">
              <a:solidFill>
                <a:prstClr val="white">
                  <a:lumMod val="50000"/>
                </a:prstClr>
              </a:solidFill>
              <a:latin typeface="Segoe UI Semibold" panose="020B0702040204020203" pitchFamily="34" charset="0"/>
            </a:endParaRPr>
          </a:p>
        </p:txBody>
      </p:sp>
      <p:sp>
        <p:nvSpPr>
          <p:cNvPr id="2" name="TextBox 1">
            <a:extLst>
              <a:ext uri="{FF2B5EF4-FFF2-40B4-BE49-F238E27FC236}">
                <a16:creationId xmlns:a16="http://schemas.microsoft.com/office/drawing/2014/main" id="{6EADD2CF-422D-4874-BE3E-7F1BD177304A}"/>
              </a:ext>
            </a:extLst>
          </p:cNvPr>
          <p:cNvSpPr txBox="1"/>
          <p:nvPr/>
        </p:nvSpPr>
        <p:spPr>
          <a:xfrm>
            <a:off x="79002" y="1904974"/>
            <a:ext cx="3245889" cy="415498"/>
          </a:xfrm>
          <a:prstGeom prst="rect">
            <a:avLst/>
          </a:prstGeom>
          <a:noFill/>
        </p:spPr>
        <p:txBody>
          <a:bodyPr wrap="none" rtlCol="0">
            <a:spAutoFit/>
          </a:bodyPr>
          <a:lstStyle/>
          <a:p>
            <a:pPr lvl="0">
              <a:defRPr/>
            </a:pPr>
            <a:r>
              <a:rPr lang="en-US" sz="2100" kern="1200" dirty="0">
                <a:solidFill>
                  <a:prstClr val="black"/>
                </a:solidFill>
                <a:latin typeface="Segoe UI" panose="020B0502040204020203" pitchFamily="34" charset="0"/>
                <a:ea typeface="+mn-ea"/>
                <a:cs typeface="Segoe UI" panose="020B0502040204020203" pitchFamily="34" charset="0"/>
              </a:rPr>
              <a:t>Machine Learning </a:t>
            </a:r>
            <a:r>
              <a:rPr lang="en-US" sz="2100" dirty="0" err="1">
                <a:solidFill>
                  <a:prstClr val="black"/>
                </a:solidFill>
                <a:latin typeface="Segoe UI" panose="020B0502040204020203" pitchFamily="34" charset="0"/>
                <a:cs typeface="Segoe UI" panose="020B0502040204020203" pitchFamily="34" charset="0"/>
              </a:rPr>
              <a:t>crea</a:t>
            </a:r>
            <a:r>
              <a:rPr lang="en-US" sz="2100" dirty="0">
                <a:solidFill>
                  <a:prstClr val="black"/>
                </a:solidFill>
                <a:latin typeface="Segoe UI" panose="020B0502040204020203" pitchFamily="34" charset="0"/>
                <a:cs typeface="Segoe UI" panose="020B0502040204020203" pitchFamily="34" charset="0"/>
              </a:rPr>
              <a:t> un</a:t>
            </a:r>
            <a:endParaRPr lang="en-US" sz="2100" kern="1200" dirty="0">
              <a:solidFill>
                <a:prstClr val="black"/>
              </a:solidFill>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126248F2-8602-4914-871E-9A2FAF800D75}"/>
              </a:ext>
            </a:extLst>
          </p:cNvPr>
          <p:cNvSpPr txBox="1"/>
          <p:nvPr/>
        </p:nvSpPr>
        <p:spPr>
          <a:xfrm>
            <a:off x="1700132" y="3740678"/>
            <a:ext cx="2435282" cy="738664"/>
          </a:xfrm>
          <a:prstGeom prst="rect">
            <a:avLst/>
          </a:prstGeom>
          <a:noFill/>
        </p:spPr>
        <p:txBody>
          <a:bodyPr wrap="none" rtlCol="0">
            <a:spAutoFit/>
          </a:bodyPr>
          <a:lstStyle/>
          <a:p>
            <a:pPr lvl="0">
              <a:defRPr/>
            </a:pPr>
            <a:r>
              <a:rPr lang="en-US" sz="2100" dirty="0" err="1">
                <a:solidFill>
                  <a:prstClr val="black"/>
                </a:solidFill>
                <a:latin typeface="Segoe UI" panose="020B0502040204020203" pitchFamily="34" charset="0"/>
                <a:cs typeface="Segoe UI" panose="020B0502040204020203" pitchFamily="34" charset="0"/>
              </a:rPr>
              <a:t>Uso</a:t>
            </a:r>
            <a:r>
              <a:rPr lang="en-US" sz="2100" dirty="0">
                <a:solidFill>
                  <a:prstClr val="black"/>
                </a:solidFill>
                <a:latin typeface="Segoe UI" panose="020B0502040204020203" pitchFamily="34" charset="0"/>
                <a:cs typeface="Segoe UI" panose="020B0502040204020203" pitchFamily="34" charset="0"/>
              </a:rPr>
              <a:t> de </a:t>
            </a:r>
            <a:r>
              <a:rPr lang="en-US" sz="2100" dirty="0" err="1">
                <a:solidFill>
                  <a:prstClr val="black"/>
                </a:solidFill>
                <a:latin typeface="Segoe UI" panose="020B0502040204020203" pitchFamily="34" charset="0"/>
                <a:cs typeface="Segoe UI" panose="020B0502040204020203" pitchFamily="34" charset="0"/>
              </a:rPr>
              <a:t>estos</a:t>
            </a:r>
            <a:r>
              <a:rPr lang="en-US" sz="2100" dirty="0">
                <a:solidFill>
                  <a:prstClr val="black"/>
                </a:solidFill>
                <a:latin typeface="Segoe UI" panose="020B0502040204020203" pitchFamily="34" charset="0"/>
                <a:cs typeface="Segoe UI" panose="020B0502040204020203" pitchFamily="34" charset="0"/>
              </a:rPr>
              <a:t> </a:t>
            </a:r>
            <a:r>
              <a:rPr lang="en-US" sz="2100" dirty="0" err="1">
                <a:solidFill>
                  <a:prstClr val="black"/>
                </a:solidFill>
                <a:latin typeface="Segoe UI" panose="020B0502040204020203" pitchFamily="34" charset="0"/>
                <a:cs typeface="Segoe UI" panose="020B0502040204020203" pitchFamily="34" charset="0"/>
              </a:rPr>
              <a:t>datos</a:t>
            </a:r>
            <a:r>
              <a:rPr lang="en-US" sz="2100" dirty="0">
                <a:solidFill>
                  <a:prstClr val="black"/>
                </a:solidFill>
                <a:latin typeface="Segoe UI" panose="020B0502040204020203" pitchFamily="34" charset="0"/>
                <a:cs typeface="Segoe UI" panose="020B0502040204020203" pitchFamily="34" charset="0"/>
              </a:rPr>
              <a:t>
</a:t>
            </a:r>
            <a:endParaRPr lang="en-US" sz="2100" kern="1200" dirty="0">
              <a:solidFill>
                <a:prstClr val="black"/>
              </a:solidFill>
              <a:latin typeface="Segoe UI" panose="020B0502040204020203" pitchFamily="34" charset="0"/>
              <a:ea typeface="+mn-ea"/>
              <a:cs typeface="Segoe UI" panose="020B0502040204020203" pitchFamily="34" charset="0"/>
            </a:endParaRPr>
          </a:p>
        </p:txBody>
      </p:sp>
      <p:sp>
        <p:nvSpPr>
          <p:cNvPr id="16" name="Title 1">
            <a:extLst>
              <a:ext uri="{FF2B5EF4-FFF2-40B4-BE49-F238E27FC236}">
                <a16:creationId xmlns:a16="http://schemas.microsoft.com/office/drawing/2014/main" id="{C65AB84D-E6AC-4794-AC14-85B674D48DDB}"/>
              </a:ext>
            </a:extLst>
          </p:cNvPr>
          <p:cNvSpPr txBox="1">
            <a:spLocks/>
          </p:cNvSpPr>
          <p:nvPr/>
        </p:nvSpPr>
        <p:spPr>
          <a:xfrm>
            <a:off x="314552" y="342024"/>
            <a:ext cx="8644983" cy="822904"/>
          </a:xfrm>
          <a:prstGeom prst="rect">
            <a:avLst/>
          </a:prstGeom>
        </p:spPr>
        <p:txBody>
          <a:bodyPr lIns="109571" tIns="6848" rIns="109571" bIns="6848"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4791">
              <a:defRPr/>
            </a:pPr>
            <a:r>
              <a:rPr lang="en-US" sz="4000" spc="-75" dirty="0">
                <a:solidFill>
                  <a:srgbClr val="505050"/>
                </a:solidFill>
                <a:latin typeface="Segoe UI Light"/>
              </a:rPr>
              <a:t>Machine Learning  </a:t>
            </a:r>
            <a:br>
              <a:rPr lang="en-US" sz="4000" spc="-75" dirty="0">
                <a:solidFill>
                  <a:srgbClr val="505050"/>
                </a:solidFill>
                <a:latin typeface="Segoe UI Light"/>
              </a:rPr>
            </a:br>
            <a:r>
              <a:rPr lang="en-US" sz="3300" dirty="0">
                <a:solidFill>
                  <a:srgbClr val="505050"/>
                </a:solidFill>
              </a:rPr>
              <a:t>“</a:t>
            </a:r>
            <a:r>
              <a:rPr lang="en-US" sz="3300" dirty="0" err="1">
                <a:solidFill>
                  <a:srgbClr val="505050"/>
                </a:solidFill>
              </a:rPr>
              <a:t>Programando</a:t>
            </a:r>
            <a:r>
              <a:rPr lang="en-US" sz="3300" dirty="0">
                <a:solidFill>
                  <a:srgbClr val="505050"/>
                </a:solidFill>
              </a:rPr>
              <a:t> lo </a:t>
            </a:r>
            <a:r>
              <a:rPr lang="en-US" sz="3300" dirty="0" err="1">
                <a:solidFill>
                  <a:srgbClr val="505050"/>
                </a:solidFill>
              </a:rPr>
              <a:t>inprogramable</a:t>
            </a:r>
            <a:r>
              <a:rPr lang="en-US" sz="3300" spc="-75" dirty="0">
                <a:solidFill>
                  <a:srgbClr val="505050"/>
                </a:solidFill>
                <a:latin typeface="Segoe UI Light"/>
              </a:rPr>
              <a:t>”</a:t>
            </a:r>
            <a:endParaRPr lang="en-US" sz="3300" spc="-75" dirty="0">
              <a:solidFill>
                <a:srgbClr val="505050"/>
              </a:solidFill>
              <a:latin typeface="Segoe UI Semibold" panose="020B0702040204020203" pitchFamily="34" charset="0"/>
            </a:endParaRPr>
          </a:p>
        </p:txBody>
      </p:sp>
      <p:sp>
        <p:nvSpPr>
          <p:cNvPr id="3" name="Rectangle 2">
            <a:extLst>
              <a:ext uri="{FF2B5EF4-FFF2-40B4-BE49-F238E27FC236}">
                <a16:creationId xmlns:a16="http://schemas.microsoft.com/office/drawing/2014/main" id="{5FC4618C-D85C-4F02-A4A5-F6EF3B74E649}"/>
              </a:ext>
            </a:extLst>
          </p:cNvPr>
          <p:cNvSpPr/>
          <p:nvPr/>
        </p:nvSpPr>
        <p:spPr>
          <a:xfrm>
            <a:off x="3699009" y="4523085"/>
            <a:ext cx="5318914" cy="703654"/>
          </a:xfrm>
          <a:prstGeom prst="rect">
            <a:avLst/>
          </a:prstGeom>
        </p:spPr>
        <p:txBody>
          <a:bodyPr wrap="square">
            <a:spAutoFit/>
          </a:bodyPr>
          <a:lstStyle/>
          <a:p>
            <a:pPr defTabSz="685775">
              <a:defRPr/>
            </a:pPr>
            <a:r>
              <a:rPr lang="es-ES" sz="1324" dirty="0">
                <a:solidFill>
                  <a:prstClr val="black"/>
                </a:solidFill>
                <a:latin typeface="Segoe UI Light" panose="020B0502040204020203" pitchFamily="34" charset="0"/>
                <a:cs typeface="Segoe UI Light" panose="020B0502040204020203" pitchFamily="34" charset="0"/>
              </a:rPr>
              <a:t>Pero necesita un montón de datos de entrenamiento de ejemplo para predecir correctamente...;)
</a:t>
            </a:r>
            <a:endParaRPr lang="en-US" sz="1324" kern="1200" dirty="0">
              <a:solidFill>
                <a:prstClr val="black"/>
              </a:solidFill>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62873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723" y="2197801"/>
            <a:ext cx="8253389" cy="747897"/>
          </a:xfrm>
        </p:spPr>
        <p:txBody>
          <a:bodyPr/>
          <a:lstStyle/>
          <a:p>
            <a:r>
              <a:rPr lang="en-US" dirty="0"/>
              <a:t>¿</a:t>
            </a:r>
            <a:r>
              <a:rPr lang="en-US" dirty="0" err="1"/>
              <a:t>Qué</a:t>
            </a:r>
            <a:r>
              <a:rPr lang="en-US" dirty="0"/>
              <a:t> </a:t>
            </a:r>
            <a:r>
              <a:rPr lang="en-US" dirty="0" err="1"/>
              <a:t>problemas</a:t>
            </a:r>
            <a:r>
              <a:rPr lang="en-US" dirty="0"/>
              <a:t> </a:t>
            </a:r>
            <a:r>
              <a:rPr lang="en-US" dirty="0" err="1"/>
              <a:t>podemos</a:t>
            </a:r>
            <a:r>
              <a:rPr lang="en-US" dirty="0"/>
              <a:t> resolver con Machine Learning?</a:t>
            </a:r>
          </a:p>
        </p:txBody>
      </p:sp>
    </p:spTree>
    <p:extLst>
      <p:ext uri="{BB962C8B-B14F-4D97-AF65-F5344CB8AC3E}">
        <p14:creationId xmlns:p14="http://schemas.microsoft.com/office/powerpoint/2010/main" val="205583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457200" y="1138687"/>
            <a:ext cx="8484251" cy="3581719"/>
          </a:xfrm>
        </p:spPr>
        <p:txBody>
          <a:bodyPr/>
          <a:lstStyle/>
          <a:p>
            <a:pPr>
              <a:buNone/>
            </a:pPr>
            <a:r>
              <a:rPr lang="en-US" sz="1400" dirty="0" err="1">
                <a:latin typeface="Segoe UI "/>
              </a:rPr>
              <a:t>Crearemos</a:t>
            </a:r>
            <a:r>
              <a:rPr lang="en-US" sz="1400" dirty="0">
                <a:latin typeface="Segoe UI "/>
              </a:rPr>
              <a:t> una </a:t>
            </a:r>
            <a:r>
              <a:rPr lang="en-US" sz="1400" dirty="0" err="1">
                <a:latin typeface="Segoe UI "/>
              </a:rPr>
              <a:t>aplicación</a:t>
            </a:r>
            <a:r>
              <a:rPr lang="en-US" sz="1400" dirty="0">
                <a:latin typeface="Segoe UI "/>
              </a:rPr>
              <a:t> Xamarin.Forms </a:t>
            </a:r>
            <a:r>
              <a:rPr lang="en-US" sz="1400" dirty="0" err="1">
                <a:latin typeface="Segoe UI "/>
              </a:rPr>
              <a:t>haciendo</a:t>
            </a:r>
            <a:r>
              <a:rPr lang="en-US" sz="1400" dirty="0">
                <a:latin typeface="Segoe UI "/>
              </a:rPr>
              <a:t> </a:t>
            </a:r>
            <a:r>
              <a:rPr lang="en-US" sz="1400" dirty="0" err="1">
                <a:latin typeface="Segoe UI "/>
              </a:rPr>
              <a:t>uso</a:t>
            </a:r>
            <a:r>
              <a:rPr lang="en-US" sz="1400" dirty="0">
                <a:latin typeface="Segoe UI "/>
              </a:rPr>
              <a:t> de Machine </a:t>
            </a:r>
            <a:r>
              <a:rPr lang="en-US" sz="1400" dirty="0" err="1">
                <a:latin typeface="Segoe UI "/>
              </a:rPr>
              <a:t>Learning.Veremos</a:t>
            </a:r>
            <a:r>
              <a:rPr lang="en-US" sz="1400" dirty="0">
                <a:latin typeface="Segoe UI "/>
              </a:rPr>
              <a:t> </a:t>
            </a:r>
            <a:r>
              <a:rPr lang="en-US" sz="1400" dirty="0" err="1">
                <a:latin typeface="Segoe UI "/>
              </a:rPr>
              <a:t>conceptos</a:t>
            </a:r>
            <a:r>
              <a:rPr lang="en-US" sz="1400" dirty="0">
                <a:latin typeface="Segoe UI "/>
              </a:rPr>
              <a:t> </a:t>
            </a:r>
            <a:r>
              <a:rPr lang="en-US" sz="1400" dirty="0" err="1">
                <a:latin typeface="Segoe UI "/>
              </a:rPr>
              <a:t>como</a:t>
            </a:r>
            <a:r>
              <a:rPr lang="en-US" sz="1400" dirty="0">
                <a:latin typeface="Segoe UI "/>
              </a:rPr>
              <a:t>:</a:t>
            </a:r>
          </a:p>
          <a:p>
            <a:pPr marL="285750" lvl="1" indent="-285750"/>
            <a:r>
              <a:rPr lang="en-US" dirty="0" err="1">
                <a:latin typeface="Segoe UI "/>
              </a:rPr>
              <a:t>Crear</a:t>
            </a:r>
            <a:r>
              <a:rPr lang="en-US" dirty="0">
                <a:latin typeface="Segoe UI "/>
              </a:rPr>
              <a:t> </a:t>
            </a:r>
            <a:r>
              <a:rPr lang="en-US" dirty="0" err="1">
                <a:latin typeface="Segoe UI "/>
              </a:rPr>
              <a:t>estructura</a:t>
            </a:r>
            <a:r>
              <a:rPr lang="en-US" dirty="0">
                <a:latin typeface="Segoe UI "/>
              </a:rPr>
              <a:t> Proyecto.</a:t>
            </a:r>
          </a:p>
          <a:p>
            <a:pPr marL="285750" lvl="1" indent="-285750"/>
            <a:r>
              <a:rPr lang="en-US" dirty="0" err="1">
                <a:latin typeface="Segoe UI "/>
              </a:rPr>
              <a:t>Estructura</a:t>
            </a:r>
            <a:r>
              <a:rPr lang="en-US" dirty="0">
                <a:latin typeface="Segoe UI "/>
              </a:rPr>
              <a:t> de </a:t>
            </a:r>
            <a:r>
              <a:rPr lang="en-US" dirty="0" err="1">
                <a:latin typeface="Segoe UI "/>
              </a:rPr>
              <a:t>proyectos</a:t>
            </a:r>
            <a:r>
              <a:rPr lang="en-US" dirty="0">
                <a:latin typeface="Segoe UI "/>
              </a:rPr>
              <a:t>.</a:t>
            </a:r>
          </a:p>
          <a:p>
            <a:pPr marL="285750" lvl="1" indent="-285750"/>
            <a:r>
              <a:rPr lang="en-US" dirty="0" err="1">
                <a:latin typeface="Segoe UI "/>
              </a:rPr>
              <a:t>Diseño</a:t>
            </a:r>
            <a:r>
              <a:rPr lang="en-US" dirty="0">
                <a:latin typeface="Segoe UI "/>
              </a:rPr>
              <a:t> de vistas.</a:t>
            </a:r>
          </a:p>
          <a:p>
            <a:pPr marL="285750" lvl="1" indent="-285750"/>
            <a:r>
              <a:rPr lang="en-US" dirty="0">
                <a:latin typeface="Segoe UI "/>
              </a:rPr>
              <a:t>Acceder a Código </a:t>
            </a:r>
            <a:r>
              <a:rPr lang="en-US" dirty="0" err="1">
                <a:latin typeface="Segoe UI "/>
              </a:rPr>
              <a:t>espécifico</a:t>
            </a:r>
            <a:r>
              <a:rPr lang="en-US" dirty="0">
                <a:latin typeface="Segoe UI "/>
              </a:rPr>
              <a:t> de </a:t>
            </a:r>
            <a:r>
              <a:rPr lang="en-US" dirty="0" err="1">
                <a:latin typeface="Segoe UI "/>
              </a:rPr>
              <a:t>plataforma</a:t>
            </a:r>
            <a:r>
              <a:rPr lang="en-US" dirty="0">
                <a:latin typeface="Segoe UI "/>
              </a:rPr>
              <a:t>.</a:t>
            </a:r>
          </a:p>
          <a:p>
            <a:pPr marL="285750" lvl="1" indent="-285750"/>
            <a:r>
              <a:rPr lang="en-US" dirty="0" err="1">
                <a:latin typeface="Segoe UI "/>
              </a:rPr>
              <a:t>Hacer</a:t>
            </a:r>
            <a:r>
              <a:rPr lang="en-US" dirty="0">
                <a:latin typeface="Segoe UI "/>
              </a:rPr>
              <a:t> </a:t>
            </a:r>
            <a:r>
              <a:rPr lang="en-US" dirty="0" err="1">
                <a:latin typeface="Segoe UI "/>
              </a:rPr>
              <a:t>peticiones</a:t>
            </a:r>
            <a:r>
              <a:rPr lang="en-US" dirty="0">
                <a:latin typeface="Segoe UI "/>
              </a:rPr>
              <a:t> Http.</a:t>
            </a:r>
          </a:p>
          <a:p>
            <a:pPr>
              <a:buNone/>
            </a:pPr>
            <a:r>
              <a:rPr lang="en-US" sz="1400" dirty="0">
                <a:latin typeface="Segoe UI "/>
              </a:rPr>
              <a:t>La </a:t>
            </a:r>
            <a:r>
              <a:rPr lang="en-US" sz="1400" dirty="0" err="1">
                <a:latin typeface="Segoe UI "/>
              </a:rPr>
              <a:t>aplicación</a:t>
            </a:r>
            <a:r>
              <a:rPr lang="en-US" sz="1400" dirty="0">
                <a:latin typeface="Segoe UI "/>
              </a:rPr>
              <a:t> se </a:t>
            </a:r>
            <a:r>
              <a:rPr lang="en-US" sz="1400" dirty="0" err="1">
                <a:latin typeface="Segoe UI "/>
              </a:rPr>
              <a:t>realizará</a:t>
            </a:r>
            <a:r>
              <a:rPr lang="en-US" sz="1400" dirty="0">
                <a:latin typeface="Segoe UI "/>
              </a:rPr>
              <a:t> </a:t>
            </a:r>
            <a:r>
              <a:rPr lang="en-US" sz="1400" dirty="0" err="1">
                <a:latin typeface="Segoe UI "/>
              </a:rPr>
              <a:t>paso</a:t>
            </a:r>
            <a:r>
              <a:rPr lang="en-US" sz="1400" dirty="0">
                <a:latin typeface="Segoe UI "/>
              </a:rPr>
              <a:t> a </a:t>
            </a:r>
            <a:r>
              <a:rPr lang="en-US" sz="1400" dirty="0" err="1">
                <a:latin typeface="Segoe UI "/>
              </a:rPr>
              <a:t>paso</a:t>
            </a:r>
            <a:r>
              <a:rPr lang="en-US" sz="1400" dirty="0">
                <a:latin typeface="Segoe UI "/>
              </a:rPr>
              <a:t>, </a:t>
            </a:r>
            <a:r>
              <a:rPr lang="en-US" sz="1400" dirty="0" err="1">
                <a:latin typeface="Segoe UI "/>
              </a:rPr>
              <a:t>en</a:t>
            </a:r>
            <a:r>
              <a:rPr lang="en-US" sz="1400" dirty="0">
                <a:latin typeface="Segoe UI "/>
              </a:rPr>
              <a:t> </a:t>
            </a:r>
            <a:r>
              <a:rPr lang="en-US" sz="1400" dirty="0" err="1">
                <a:latin typeface="Segoe UI "/>
              </a:rPr>
              <a:t>diferentes</a:t>
            </a:r>
            <a:r>
              <a:rPr lang="en-US" sz="1400" dirty="0">
                <a:latin typeface="Segoe UI "/>
              </a:rPr>
              <a:t> </a:t>
            </a:r>
            <a:r>
              <a:rPr lang="en-US" sz="1400" dirty="0" err="1">
                <a:latin typeface="Segoe UI "/>
              </a:rPr>
              <a:t>bloques</a:t>
            </a:r>
            <a:r>
              <a:rPr lang="en-US" sz="1400" dirty="0">
                <a:latin typeface="Segoe UI "/>
              </a:rPr>
              <a:t> a lo largo de 2:30h.</a:t>
            </a:r>
          </a:p>
          <a:p>
            <a:pPr>
              <a:buNone/>
            </a:pPr>
            <a:r>
              <a:rPr lang="en-US" sz="1400" dirty="0">
                <a:latin typeface="Segoe UI "/>
              </a:rPr>
              <a:t>A lo largo del taller, </a:t>
            </a:r>
            <a:r>
              <a:rPr lang="en-US" sz="1400" dirty="0" err="1">
                <a:latin typeface="Segoe UI "/>
              </a:rPr>
              <a:t>iremos</a:t>
            </a:r>
            <a:r>
              <a:rPr lang="en-US" sz="1400" dirty="0">
                <a:latin typeface="Segoe UI "/>
              </a:rPr>
              <a:t> </a:t>
            </a:r>
            <a:r>
              <a:rPr lang="en-US" sz="1400" dirty="0" err="1">
                <a:latin typeface="Segoe UI "/>
              </a:rPr>
              <a:t>resolviendo</a:t>
            </a:r>
            <a:r>
              <a:rPr lang="en-US" sz="1400" dirty="0">
                <a:latin typeface="Segoe UI "/>
              </a:rPr>
              <a:t> </a:t>
            </a:r>
            <a:r>
              <a:rPr lang="en-US" sz="1400" dirty="0" err="1">
                <a:latin typeface="Segoe UI "/>
              </a:rPr>
              <a:t>dudas</a:t>
            </a:r>
            <a:r>
              <a:rPr lang="en-US" sz="1400" dirty="0">
                <a:latin typeface="Segoe UI "/>
              </a:rPr>
              <a:t> y </a:t>
            </a:r>
            <a:r>
              <a:rPr lang="en-US" sz="1400" dirty="0" err="1">
                <a:latin typeface="Segoe UI "/>
              </a:rPr>
              <a:t>preguntas</a:t>
            </a:r>
            <a:r>
              <a:rPr lang="en-US" sz="1400" dirty="0">
                <a:latin typeface="Segoe UI "/>
              </a:rPr>
              <a:t>.</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497300-BC19-4572-B8E4-5FD28EC70FCD}"/>
              </a:ext>
            </a:extLst>
          </p:cNvPr>
          <p:cNvSpPr>
            <a:spLocks noGrp="1"/>
          </p:cNvSpPr>
          <p:nvPr>
            <p:ph type="title"/>
          </p:nvPr>
        </p:nvSpPr>
        <p:spPr>
          <a:xfrm>
            <a:off x="392014" y="183019"/>
            <a:ext cx="5955446" cy="724652"/>
          </a:xfrm>
        </p:spPr>
        <p:txBody>
          <a:bodyPr>
            <a:normAutofit/>
          </a:bodyPr>
          <a:lstStyle/>
          <a:p>
            <a:r>
              <a:rPr lang="en-US" dirty="0" err="1">
                <a:latin typeface="Segoe UI Light" panose="020B0502040204020203" pitchFamily="34" charset="0"/>
                <a:cs typeface="Segoe UI Light" panose="020B0502040204020203" pitchFamily="34" charset="0"/>
              </a:rPr>
              <a:t>Muchas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tareas</a:t>
            </a:r>
            <a:r>
              <a:rPr lang="en-US" dirty="0">
                <a:latin typeface="Segoe UI Light" panose="020B0502040204020203" pitchFamily="34" charset="0"/>
                <a:cs typeface="Segoe UI Light" panose="020B0502040204020203" pitchFamily="34" charset="0"/>
              </a:rPr>
              <a:t> con Machine Learning!</a:t>
            </a:r>
          </a:p>
        </p:txBody>
      </p:sp>
      <p:sp>
        <p:nvSpPr>
          <p:cNvPr id="8" name="Rectangle 7">
            <a:extLst>
              <a:ext uri="{FF2B5EF4-FFF2-40B4-BE49-F238E27FC236}">
                <a16:creationId xmlns:a16="http://schemas.microsoft.com/office/drawing/2014/main" id="{B6EBDDB4-D072-4F0F-A6ED-C20157242E9B}"/>
              </a:ext>
            </a:extLst>
          </p:cNvPr>
          <p:cNvSpPr/>
          <p:nvPr/>
        </p:nvSpPr>
        <p:spPr>
          <a:xfrm>
            <a:off x="583175" y="1751408"/>
            <a:ext cx="2867708" cy="369332"/>
          </a:xfrm>
          <a:prstGeom prst="rect">
            <a:avLst/>
          </a:prstGeom>
        </p:spPr>
        <p:txBody>
          <a:bodyPr wrap="none">
            <a:spAutoFit/>
          </a:bodyPr>
          <a:lstStyle/>
          <a:p>
            <a:pPr defTabSz="685775">
              <a:defRPr/>
            </a:pPr>
            <a:r>
              <a:rPr lang="en-US" sz="1800" b="1" kern="1200" dirty="0">
                <a:solidFill>
                  <a:prstClr val="black"/>
                </a:solidFill>
                <a:latin typeface="Calibri" panose="020F0502020204030204"/>
                <a:ea typeface="+mn-ea"/>
                <a:cs typeface="+mn-cs"/>
              </a:rPr>
              <a:t>Linear Discriminant Analysis</a:t>
            </a:r>
          </a:p>
        </p:txBody>
      </p:sp>
      <p:sp>
        <p:nvSpPr>
          <p:cNvPr id="9" name="Rectangle 8">
            <a:extLst>
              <a:ext uri="{FF2B5EF4-FFF2-40B4-BE49-F238E27FC236}">
                <a16:creationId xmlns:a16="http://schemas.microsoft.com/office/drawing/2014/main" id="{9BEC7485-5481-4D87-8B9B-CD7337E42960}"/>
              </a:ext>
            </a:extLst>
          </p:cNvPr>
          <p:cNvSpPr/>
          <p:nvPr/>
        </p:nvSpPr>
        <p:spPr>
          <a:xfrm>
            <a:off x="1936482" y="2044528"/>
            <a:ext cx="1770036" cy="553998"/>
          </a:xfrm>
          <a:prstGeom prst="rect">
            <a:avLst/>
          </a:prstGeom>
        </p:spPr>
        <p:txBody>
          <a:bodyPr wrap="none">
            <a:spAutoFit/>
          </a:bodyPr>
          <a:lstStyle/>
          <a:p>
            <a:pPr defTabSz="685775">
              <a:defRPr/>
            </a:pPr>
            <a:r>
              <a:rPr lang="en-US" sz="3000" b="1" dirty="0" err="1">
                <a:solidFill>
                  <a:prstClr val="black"/>
                </a:solidFill>
                <a:latin typeface="Calibri" panose="020F0502020204030204"/>
              </a:rPr>
              <a:t>Regresión</a:t>
            </a:r>
            <a:endParaRPr lang="en-US" sz="3000" b="1" kern="1200" dirty="0">
              <a:solidFill>
                <a:prstClr val="black"/>
              </a:solidFill>
              <a:latin typeface="Calibri" panose="020F0502020204030204"/>
              <a:ea typeface="+mn-ea"/>
              <a:cs typeface="+mn-cs"/>
            </a:endParaRPr>
          </a:p>
        </p:txBody>
      </p:sp>
      <p:sp>
        <p:nvSpPr>
          <p:cNvPr id="10" name="Rectangle 9">
            <a:extLst>
              <a:ext uri="{FF2B5EF4-FFF2-40B4-BE49-F238E27FC236}">
                <a16:creationId xmlns:a16="http://schemas.microsoft.com/office/drawing/2014/main" id="{CC70CD4B-CE62-4B41-99DF-B2A18AF073E3}"/>
              </a:ext>
            </a:extLst>
          </p:cNvPr>
          <p:cNvSpPr/>
          <p:nvPr/>
        </p:nvSpPr>
        <p:spPr>
          <a:xfrm>
            <a:off x="4902714" y="3725259"/>
            <a:ext cx="2173993" cy="738664"/>
          </a:xfrm>
          <a:prstGeom prst="rect">
            <a:avLst/>
          </a:prstGeom>
        </p:spPr>
        <p:txBody>
          <a:bodyPr wrap="none">
            <a:spAutoFit/>
          </a:bodyPr>
          <a:lstStyle/>
          <a:p>
            <a:pPr algn="ctr" defTabSz="685775">
              <a:defRPr/>
            </a:pPr>
            <a:r>
              <a:rPr lang="en-US" sz="2100" b="1" dirty="0">
                <a:solidFill>
                  <a:prstClr val="black"/>
                </a:solidFill>
                <a:latin typeface="Calibri" panose="020F0502020204030204"/>
              </a:rPr>
              <a:t>Redes </a:t>
            </a:r>
            <a:r>
              <a:rPr lang="en-US" sz="2100" b="1" dirty="0" err="1">
                <a:solidFill>
                  <a:prstClr val="black"/>
                </a:solidFill>
                <a:latin typeface="Calibri" panose="020F0502020204030204"/>
              </a:rPr>
              <a:t>neuronales</a:t>
            </a:r>
            <a:r>
              <a:rPr lang="en-US" sz="2100" b="1" dirty="0">
                <a:solidFill>
                  <a:prstClr val="black"/>
                </a:solidFill>
                <a:latin typeface="Calibri" panose="020F0502020204030204"/>
              </a:rPr>
              <a:t>
</a:t>
            </a:r>
            <a:r>
              <a:rPr lang="en-US" sz="1050" kern="1200" dirty="0">
                <a:solidFill>
                  <a:prstClr val="black"/>
                </a:solidFill>
                <a:latin typeface="Calibri" panose="020F0502020204030204"/>
                <a:ea typeface="+mn-ea"/>
                <a:cs typeface="+mn-cs"/>
              </a:rPr>
              <a:t>(Autoencoders,</a:t>
            </a:r>
          </a:p>
          <a:p>
            <a:pPr defTabSz="685775">
              <a:defRPr/>
            </a:pPr>
            <a:r>
              <a:rPr lang="en-US" sz="1050" kern="1200" dirty="0">
                <a:solidFill>
                  <a:prstClr val="black"/>
                </a:solidFill>
                <a:latin typeface="Calibri" panose="020F0502020204030204"/>
                <a:ea typeface="+mn-ea"/>
                <a:cs typeface="+mn-cs"/>
              </a:rPr>
              <a:t>Self-organizing maps, etc.)</a:t>
            </a:r>
          </a:p>
        </p:txBody>
      </p:sp>
      <p:sp>
        <p:nvSpPr>
          <p:cNvPr id="13" name="Rectangle 12">
            <a:extLst>
              <a:ext uri="{FF2B5EF4-FFF2-40B4-BE49-F238E27FC236}">
                <a16:creationId xmlns:a16="http://schemas.microsoft.com/office/drawing/2014/main" id="{A7581EBD-465C-409E-8F55-05372D6C6B07}"/>
              </a:ext>
            </a:extLst>
          </p:cNvPr>
          <p:cNvSpPr/>
          <p:nvPr/>
        </p:nvSpPr>
        <p:spPr>
          <a:xfrm>
            <a:off x="1050088" y="1196047"/>
            <a:ext cx="2950103" cy="415498"/>
          </a:xfrm>
          <a:prstGeom prst="rect">
            <a:avLst/>
          </a:prstGeom>
        </p:spPr>
        <p:txBody>
          <a:bodyPr wrap="none">
            <a:spAutoFit/>
          </a:bodyPr>
          <a:lstStyle/>
          <a:p>
            <a:pPr defTabSz="685775">
              <a:defRPr/>
            </a:pPr>
            <a:r>
              <a:rPr lang="en-US" sz="2100" dirty="0">
                <a:solidFill>
                  <a:srgbClr val="2683C6"/>
                </a:solidFill>
                <a:latin typeface="Calibri" panose="020F0502020204030204"/>
              </a:rPr>
              <a:t>ML </a:t>
            </a:r>
            <a:r>
              <a:rPr lang="en-US" sz="2100" dirty="0" err="1">
                <a:solidFill>
                  <a:srgbClr val="2683C6"/>
                </a:solidFill>
                <a:latin typeface="Calibri" panose="020F0502020204030204"/>
              </a:rPr>
              <a:t>supervisado</a:t>
            </a:r>
            <a:r>
              <a:rPr lang="en-US" sz="2100" dirty="0">
                <a:solidFill>
                  <a:srgbClr val="2683C6"/>
                </a:solidFill>
                <a:latin typeface="Calibri" panose="020F0502020204030204"/>
              </a:rPr>
              <a:t> </a:t>
            </a:r>
            <a:r>
              <a:rPr lang="en-US" sz="1500" kern="1200" dirty="0">
                <a:solidFill>
                  <a:srgbClr val="2683C6"/>
                </a:solidFill>
                <a:latin typeface="Segoe UI Light" panose="020B0502040204020203" pitchFamily="34" charset="0"/>
                <a:ea typeface="+mn-ea"/>
                <a:cs typeface="Segoe UI Light" panose="020B0502040204020203" pitchFamily="34" charset="0"/>
              </a:rPr>
              <a:t>(Infers label)</a:t>
            </a:r>
            <a:endParaRPr lang="en-US" sz="2100" kern="1200" dirty="0">
              <a:solidFill>
                <a:srgbClr val="2683C6"/>
              </a:solidFill>
              <a:latin typeface="Segoe UI Light" panose="020B0502040204020203" pitchFamily="34" charset="0"/>
              <a:ea typeface="+mn-ea"/>
              <a:cs typeface="Segoe UI Light" panose="020B0502040204020203" pitchFamily="34" charset="0"/>
            </a:endParaRPr>
          </a:p>
        </p:txBody>
      </p:sp>
      <p:sp>
        <p:nvSpPr>
          <p:cNvPr id="14" name="Rectangle 13">
            <a:extLst>
              <a:ext uri="{FF2B5EF4-FFF2-40B4-BE49-F238E27FC236}">
                <a16:creationId xmlns:a16="http://schemas.microsoft.com/office/drawing/2014/main" id="{56F40E4B-940A-4155-A49B-E26789ABE473}"/>
              </a:ext>
            </a:extLst>
          </p:cNvPr>
          <p:cNvSpPr/>
          <p:nvPr/>
        </p:nvSpPr>
        <p:spPr>
          <a:xfrm>
            <a:off x="5473096" y="1199492"/>
            <a:ext cx="3577839" cy="415498"/>
          </a:xfrm>
          <a:prstGeom prst="rect">
            <a:avLst/>
          </a:prstGeom>
        </p:spPr>
        <p:txBody>
          <a:bodyPr wrap="none">
            <a:spAutoFit/>
          </a:bodyPr>
          <a:lstStyle/>
          <a:p>
            <a:pPr defTabSz="685775">
              <a:defRPr/>
            </a:pPr>
            <a:r>
              <a:rPr lang="en-US" sz="2100" dirty="0">
                <a:solidFill>
                  <a:srgbClr val="2683C6"/>
                </a:solidFill>
                <a:latin typeface="Calibri" panose="020F0502020204030204"/>
              </a:rPr>
              <a:t>ML sin </a:t>
            </a:r>
            <a:r>
              <a:rPr lang="en-US" sz="2100" dirty="0" err="1">
                <a:solidFill>
                  <a:srgbClr val="2683C6"/>
                </a:solidFill>
                <a:latin typeface="Calibri" panose="020F0502020204030204"/>
              </a:rPr>
              <a:t>supervisión</a:t>
            </a:r>
            <a:r>
              <a:rPr lang="en-US" sz="2100" dirty="0">
                <a:solidFill>
                  <a:srgbClr val="2683C6"/>
                </a:solidFill>
                <a:latin typeface="Calibri" panose="020F0502020204030204"/>
              </a:rPr>
              <a:t> </a:t>
            </a:r>
            <a:r>
              <a:rPr lang="en-US" sz="1500" kern="1200" dirty="0">
                <a:solidFill>
                  <a:srgbClr val="2683C6"/>
                </a:solidFill>
                <a:latin typeface="Segoe UI Light" panose="020B0502040204020203" pitchFamily="34" charset="0"/>
                <a:ea typeface="+mn-ea"/>
                <a:cs typeface="Segoe UI Light" panose="020B0502040204020203" pitchFamily="34" charset="0"/>
              </a:rPr>
              <a:t>(Infers structure)</a:t>
            </a:r>
            <a:endParaRPr lang="en-US" sz="2100" kern="1200" dirty="0">
              <a:solidFill>
                <a:srgbClr val="2683C6"/>
              </a:solidFill>
              <a:latin typeface="Calibri" panose="020F0502020204030204"/>
              <a:ea typeface="+mn-ea"/>
              <a:cs typeface="+mn-cs"/>
            </a:endParaRPr>
          </a:p>
        </p:txBody>
      </p:sp>
      <p:sp>
        <p:nvSpPr>
          <p:cNvPr id="15" name="Rectangle 14">
            <a:extLst>
              <a:ext uri="{FF2B5EF4-FFF2-40B4-BE49-F238E27FC236}">
                <a16:creationId xmlns:a16="http://schemas.microsoft.com/office/drawing/2014/main" id="{C1D98044-23F0-4ED1-9F5C-8C85AAEEF016}"/>
              </a:ext>
            </a:extLst>
          </p:cNvPr>
          <p:cNvSpPr/>
          <p:nvPr/>
        </p:nvSpPr>
        <p:spPr>
          <a:xfrm>
            <a:off x="4900919" y="2113778"/>
            <a:ext cx="2424062" cy="738664"/>
          </a:xfrm>
          <a:prstGeom prst="rect">
            <a:avLst/>
          </a:prstGeom>
        </p:spPr>
        <p:txBody>
          <a:bodyPr wrap="none">
            <a:spAutoFit/>
          </a:bodyPr>
          <a:lstStyle/>
          <a:p>
            <a:pPr defTabSz="685775">
              <a:defRPr/>
            </a:pPr>
            <a:r>
              <a:rPr lang="en-US" sz="2100" b="1" dirty="0" err="1">
                <a:solidFill>
                  <a:prstClr val="black"/>
                </a:solidFill>
                <a:latin typeface="Calibri" panose="020F0502020204030204"/>
              </a:rPr>
              <a:t>Modelado</a:t>
            </a:r>
            <a:r>
              <a:rPr lang="en-US" sz="2100" b="1" dirty="0">
                <a:solidFill>
                  <a:prstClr val="black"/>
                </a:solidFill>
                <a:latin typeface="Calibri" panose="020F0502020204030204"/>
              </a:rPr>
              <a:t> de </a:t>
            </a:r>
            <a:r>
              <a:rPr lang="en-US" sz="2100" b="1" dirty="0" err="1">
                <a:solidFill>
                  <a:prstClr val="black"/>
                </a:solidFill>
                <a:latin typeface="Calibri" panose="020F0502020204030204"/>
              </a:rPr>
              <a:t>temas</a:t>
            </a:r>
            <a:r>
              <a:rPr lang="en-US" sz="2100" b="1" dirty="0">
                <a:solidFill>
                  <a:prstClr val="black"/>
                </a:solidFill>
                <a:latin typeface="Calibri" panose="020F0502020204030204"/>
              </a:rPr>
              <a:t>
</a:t>
            </a:r>
            <a:endParaRPr lang="en-US" sz="2100" b="1" kern="1200" dirty="0">
              <a:solidFill>
                <a:prstClr val="black"/>
              </a:solidFill>
              <a:latin typeface="Calibri" panose="020F0502020204030204"/>
              <a:ea typeface="+mn-ea"/>
              <a:cs typeface="+mn-cs"/>
            </a:endParaRPr>
          </a:p>
        </p:txBody>
      </p:sp>
      <p:sp>
        <p:nvSpPr>
          <p:cNvPr id="16" name="Rectangle 15">
            <a:extLst>
              <a:ext uri="{FF2B5EF4-FFF2-40B4-BE49-F238E27FC236}">
                <a16:creationId xmlns:a16="http://schemas.microsoft.com/office/drawing/2014/main" id="{06C80480-7C50-474C-89E2-0C674E1C1C64}"/>
              </a:ext>
            </a:extLst>
          </p:cNvPr>
          <p:cNvSpPr/>
          <p:nvPr/>
        </p:nvSpPr>
        <p:spPr>
          <a:xfrm>
            <a:off x="5408654" y="2548183"/>
            <a:ext cx="2589940" cy="369332"/>
          </a:xfrm>
          <a:prstGeom prst="rect">
            <a:avLst/>
          </a:prstGeom>
        </p:spPr>
        <p:txBody>
          <a:bodyPr wrap="none">
            <a:spAutoFit/>
          </a:bodyPr>
          <a:lstStyle/>
          <a:p>
            <a:pPr defTabSz="685775">
              <a:defRPr/>
            </a:pPr>
            <a:r>
              <a:rPr lang="en-US" sz="1800" kern="1200" dirty="0">
                <a:solidFill>
                  <a:prstClr val="black"/>
                </a:solidFill>
                <a:latin typeface="Calibri" panose="020F0502020204030204"/>
                <a:ea typeface="+mn-ea"/>
                <a:cs typeface="+mn-cs"/>
              </a:rPr>
              <a:t>Dimensionality Reduction</a:t>
            </a:r>
          </a:p>
        </p:txBody>
      </p:sp>
      <p:sp>
        <p:nvSpPr>
          <p:cNvPr id="17" name="Rectangle 16">
            <a:extLst>
              <a:ext uri="{FF2B5EF4-FFF2-40B4-BE49-F238E27FC236}">
                <a16:creationId xmlns:a16="http://schemas.microsoft.com/office/drawing/2014/main" id="{8DD58CD0-3E23-42BF-A595-DEE11B592B49}"/>
              </a:ext>
            </a:extLst>
          </p:cNvPr>
          <p:cNvSpPr/>
          <p:nvPr/>
        </p:nvSpPr>
        <p:spPr>
          <a:xfrm>
            <a:off x="2285439" y="3756012"/>
            <a:ext cx="2457724" cy="623248"/>
          </a:xfrm>
          <a:prstGeom prst="rect">
            <a:avLst/>
          </a:prstGeom>
        </p:spPr>
        <p:txBody>
          <a:bodyPr wrap="none">
            <a:spAutoFit/>
          </a:bodyPr>
          <a:lstStyle/>
          <a:p>
            <a:pPr defTabSz="685775">
              <a:defRPr/>
            </a:pPr>
            <a:r>
              <a:rPr lang="en-US" sz="2400" b="1" dirty="0">
                <a:solidFill>
                  <a:prstClr val="black"/>
                </a:solidFill>
                <a:latin typeface="Calibri" panose="020F0502020204030204"/>
              </a:rPr>
              <a:t>Redes </a:t>
            </a:r>
            <a:r>
              <a:rPr lang="en-US" sz="2400" b="1" dirty="0" err="1">
                <a:solidFill>
                  <a:prstClr val="black"/>
                </a:solidFill>
                <a:latin typeface="Calibri" panose="020F0502020204030204"/>
              </a:rPr>
              <a:t>neuronales</a:t>
            </a:r>
            <a:r>
              <a:rPr lang="en-US" sz="2400" b="1" dirty="0">
                <a:solidFill>
                  <a:prstClr val="black"/>
                </a:solidFill>
                <a:latin typeface="Calibri" panose="020F0502020204030204"/>
              </a:rPr>
              <a:t>
</a:t>
            </a:r>
            <a:r>
              <a:rPr lang="en-US" sz="1050" kern="1200" dirty="0">
                <a:solidFill>
                  <a:prstClr val="black"/>
                </a:solidFill>
                <a:latin typeface="Calibri" panose="020F0502020204030204"/>
                <a:ea typeface="+mn-ea"/>
                <a:cs typeface="+mn-cs"/>
              </a:rPr>
              <a:t>(</a:t>
            </a:r>
            <a:r>
              <a:rPr lang="en-US" sz="1050" kern="1200" dirty="0" err="1">
                <a:solidFill>
                  <a:prstClr val="black"/>
                </a:solidFill>
                <a:latin typeface="Calibri" panose="020F0502020204030204"/>
                <a:ea typeface="+mn-ea"/>
                <a:cs typeface="+mn-cs"/>
              </a:rPr>
              <a:t>MultiLayer</a:t>
            </a:r>
            <a:r>
              <a:rPr lang="en-US" sz="1050" kern="1200" dirty="0">
                <a:solidFill>
                  <a:prstClr val="black"/>
                </a:solidFill>
                <a:latin typeface="Calibri" panose="020F0502020204030204"/>
                <a:ea typeface="+mn-ea"/>
                <a:cs typeface="+mn-cs"/>
              </a:rPr>
              <a:t> Perception, etc.)</a:t>
            </a:r>
          </a:p>
        </p:txBody>
      </p:sp>
      <p:sp>
        <p:nvSpPr>
          <p:cNvPr id="18" name="Rectangle 17">
            <a:extLst>
              <a:ext uri="{FF2B5EF4-FFF2-40B4-BE49-F238E27FC236}">
                <a16:creationId xmlns:a16="http://schemas.microsoft.com/office/drawing/2014/main" id="{05F9F2B4-048C-44B7-ABCA-41BEBBA00063}"/>
              </a:ext>
            </a:extLst>
          </p:cNvPr>
          <p:cNvSpPr/>
          <p:nvPr/>
        </p:nvSpPr>
        <p:spPr>
          <a:xfrm>
            <a:off x="6795327" y="3532782"/>
            <a:ext cx="2068195" cy="646331"/>
          </a:xfrm>
          <a:prstGeom prst="rect">
            <a:avLst/>
          </a:prstGeom>
        </p:spPr>
        <p:txBody>
          <a:bodyPr wrap="none">
            <a:spAutoFit/>
          </a:bodyPr>
          <a:lstStyle/>
          <a:p>
            <a:pPr defTabSz="685775">
              <a:defRPr/>
            </a:pPr>
            <a:r>
              <a:rPr lang="en-US" sz="1800" dirty="0" err="1">
                <a:solidFill>
                  <a:prstClr val="black"/>
                </a:solidFill>
                <a:latin typeface="Calibri" panose="020F0502020204030204"/>
              </a:rPr>
              <a:t>Modelado</a:t>
            </a:r>
            <a:r>
              <a:rPr lang="en-US" sz="1800" dirty="0">
                <a:solidFill>
                  <a:prstClr val="black"/>
                </a:solidFill>
                <a:latin typeface="Calibri" panose="020F0502020204030204"/>
              </a:rPr>
              <a:t> de </a:t>
            </a:r>
            <a:r>
              <a:rPr lang="en-US" sz="1800" dirty="0" err="1">
                <a:solidFill>
                  <a:prstClr val="black"/>
                </a:solidFill>
                <a:latin typeface="Calibri" panose="020F0502020204030204"/>
              </a:rPr>
              <a:t>temas</a:t>
            </a:r>
            <a:r>
              <a:rPr lang="en-US" sz="1800" dirty="0">
                <a:solidFill>
                  <a:prstClr val="black"/>
                </a:solidFill>
                <a:latin typeface="Calibri" panose="020F0502020204030204"/>
              </a:rPr>
              <a:t>
</a:t>
            </a:r>
            <a:endParaRPr lang="en-US" sz="1800" kern="1200" dirty="0">
              <a:solidFill>
                <a:prstClr val="black"/>
              </a:solidFill>
              <a:latin typeface="Calibri" panose="020F0502020204030204"/>
              <a:ea typeface="+mn-ea"/>
              <a:cs typeface="+mn-cs"/>
            </a:endParaRPr>
          </a:p>
        </p:txBody>
      </p:sp>
      <p:sp>
        <p:nvSpPr>
          <p:cNvPr id="12" name="Rectangle 11">
            <a:extLst>
              <a:ext uri="{FF2B5EF4-FFF2-40B4-BE49-F238E27FC236}">
                <a16:creationId xmlns:a16="http://schemas.microsoft.com/office/drawing/2014/main" id="{2607D443-0DA1-4D53-A75B-259A85216664}"/>
              </a:ext>
            </a:extLst>
          </p:cNvPr>
          <p:cNvSpPr/>
          <p:nvPr/>
        </p:nvSpPr>
        <p:spPr>
          <a:xfrm>
            <a:off x="312001" y="2244688"/>
            <a:ext cx="1673856" cy="461665"/>
          </a:xfrm>
          <a:prstGeom prst="rect">
            <a:avLst/>
          </a:prstGeom>
        </p:spPr>
        <p:txBody>
          <a:bodyPr wrap="none">
            <a:spAutoFit/>
          </a:bodyPr>
          <a:lstStyle/>
          <a:p>
            <a:pPr defTabSz="685775">
              <a:defRPr/>
            </a:pPr>
            <a:r>
              <a:rPr lang="en-US" sz="1200" dirty="0" err="1">
                <a:solidFill>
                  <a:prstClr val="black"/>
                </a:solidFill>
                <a:latin typeface="Calibri" panose="020F0502020204030204"/>
              </a:rPr>
              <a:t>Predicción</a:t>
            </a:r>
            <a:r>
              <a:rPr lang="en-US" sz="1200" dirty="0">
                <a:solidFill>
                  <a:prstClr val="black"/>
                </a:solidFill>
                <a:latin typeface="Calibri" panose="020F0502020204030204"/>
              </a:rPr>
              <a:t> </a:t>
            </a:r>
            <a:r>
              <a:rPr lang="en-US" sz="1200" dirty="0" err="1">
                <a:solidFill>
                  <a:prstClr val="black"/>
                </a:solidFill>
                <a:latin typeface="Calibri" panose="020F0502020204030204"/>
              </a:rPr>
              <a:t>estructurada</a:t>
            </a:r>
            <a:r>
              <a:rPr lang="en-US" sz="1200" dirty="0">
                <a:solidFill>
                  <a:prstClr val="black"/>
                </a:solidFill>
                <a:latin typeface="Calibri" panose="020F0502020204030204"/>
              </a:rPr>
              <a:t>
</a:t>
            </a:r>
            <a:endParaRPr lang="en-US" sz="1200" kern="1200" dirty="0">
              <a:solidFill>
                <a:prstClr val="black"/>
              </a:solidFill>
              <a:latin typeface="Calibri" panose="020F0502020204030204"/>
              <a:ea typeface="+mn-ea"/>
              <a:cs typeface="+mn-cs"/>
            </a:endParaRPr>
          </a:p>
        </p:txBody>
      </p:sp>
      <p:sp>
        <p:nvSpPr>
          <p:cNvPr id="19" name="Rectangle 18">
            <a:extLst>
              <a:ext uri="{FF2B5EF4-FFF2-40B4-BE49-F238E27FC236}">
                <a16:creationId xmlns:a16="http://schemas.microsoft.com/office/drawing/2014/main" id="{C8E2A340-D67E-494A-97A3-18F6C6B0038E}"/>
              </a:ext>
            </a:extLst>
          </p:cNvPr>
          <p:cNvSpPr/>
          <p:nvPr/>
        </p:nvSpPr>
        <p:spPr>
          <a:xfrm>
            <a:off x="732015" y="2745714"/>
            <a:ext cx="2675732" cy="830997"/>
          </a:xfrm>
          <a:prstGeom prst="rect">
            <a:avLst/>
          </a:prstGeom>
        </p:spPr>
        <p:txBody>
          <a:bodyPr wrap="none">
            <a:spAutoFit/>
          </a:bodyPr>
          <a:lstStyle/>
          <a:p>
            <a:pPr defTabSz="685775">
              <a:defRPr/>
            </a:pPr>
            <a:r>
              <a:rPr lang="en-US" sz="2400" b="1" dirty="0" err="1">
                <a:solidFill>
                  <a:prstClr val="black"/>
                </a:solidFill>
                <a:latin typeface="Calibri" panose="020F0502020204030204"/>
              </a:rPr>
              <a:t>Árboles</a:t>
            </a:r>
            <a:r>
              <a:rPr lang="en-US" sz="2400" b="1" dirty="0">
                <a:solidFill>
                  <a:prstClr val="black"/>
                </a:solidFill>
                <a:latin typeface="Calibri" panose="020F0502020204030204"/>
              </a:rPr>
              <a:t> de </a:t>
            </a:r>
            <a:r>
              <a:rPr lang="en-US" sz="2400" b="1" dirty="0" err="1">
                <a:solidFill>
                  <a:prstClr val="black"/>
                </a:solidFill>
                <a:latin typeface="Calibri" panose="020F0502020204030204"/>
              </a:rPr>
              <a:t>decisión</a:t>
            </a:r>
            <a:r>
              <a:rPr lang="en-US" sz="2400" b="1" dirty="0">
                <a:solidFill>
                  <a:prstClr val="black"/>
                </a:solidFill>
                <a:latin typeface="Calibri" panose="020F0502020204030204"/>
              </a:rPr>
              <a:t>
</a:t>
            </a:r>
            <a:endParaRPr lang="en-US" sz="2400" b="1" kern="1200" dirty="0">
              <a:solidFill>
                <a:prstClr val="black"/>
              </a:solidFill>
              <a:latin typeface="Calibri" panose="020F0502020204030204"/>
              <a:ea typeface="+mn-ea"/>
              <a:cs typeface="+mn-cs"/>
            </a:endParaRPr>
          </a:p>
        </p:txBody>
      </p:sp>
      <p:sp>
        <p:nvSpPr>
          <p:cNvPr id="20" name="Rectangle 19">
            <a:extLst>
              <a:ext uri="{FF2B5EF4-FFF2-40B4-BE49-F238E27FC236}">
                <a16:creationId xmlns:a16="http://schemas.microsoft.com/office/drawing/2014/main" id="{BBAF8C1E-0254-4BE6-918C-108A1938A88D}"/>
              </a:ext>
            </a:extLst>
          </p:cNvPr>
          <p:cNvSpPr/>
          <p:nvPr/>
        </p:nvSpPr>
        <p:spPr>
          <a:xfrm>
            <a:off x="883180" y="2466401"/>
            <a:ext cx="1305422" cy="369332"/>
          </a:xfrm>
          <a:prstGeom prst="rect">
            <a:avLst/>
          </a:prstGeom>
        </p:spPr>
        <p:txBody>
          <a:bodyPr wrap="none">
            <a:spAutoFit/>
          </a:bodyPr>
          <a:lstStyle/>
          <a:p>
            <a:pPr defTabSz="685775">
              <a:defRPr/>
            </a:pPr>
            <a:r>
              <a:rPr lang="en-US" sz="1800" kern="1200" dirty="0">
                <a:solidFill>
                  <a:prstClr val="black"/>
                </a:solidFill>
                <a:latin typeface="Calibri" panose="020F0502020204030204"/>
                <a:ea typeface="+mn-ea"/>
                <a:cs typeface="+mn-cs"/>
              </a:rPr>
              <a:t>Naïve Bayes</a:t>
            </a:r>
          </a:p>
        </p:txBody>
      </p:sp>
      <p:sp>
        <p:nvSpPr>
          <p:cNvPr id="21" name="Rectangle 20">
            <a:extLst>
              <a:ext uri="{FF2B5EF4-FFF2-40B4-BE49-F238E27FC236}">
                <a16:creationId xmlns:a16="http://schemas.microsoft.com/office/drawing/2014/main" id="{39A335B3-ED38-426C-9ACA-868E658C9076}"/>
              </a:ext>
            </a:extLst>
          </p:cNvPr>
          <p:cNvSpPr/>
          <p:nvPr/>
        </p:nvSpPr>
        <p:spPr>
          <a:xfrm>
            <a:off x="2298582" y="3090471"/>
            <a:ext cx="2044149" cy="646331"/>
          </a:xfrm>
          <a:prstGeom prst="rect">
            <a:avLst/>
          </a:prstGeom>
        </p:spPr>
        <p:txBody>
          <a:bodyPr wrap="none">
            <a:spAutoFit/>
          </a:bodyPr>
          <a:lstStyle/>
          <a:p>
            <a:pPr defTabSz="685775">
              <a:defRPr/>
            </a:pPr>
            <a:r>
              <a:rPr lang="en-US" sz="1800" dirty="0" err="1">
                <a:solidFill>
                  <a:prstClr val="black"/>
                </a:solidFill>
                <a:latin typeface="Calibri" panose="020F0502020204030204"/>
              </a:rPr>
              <a:t>Clasificación</a:t>
            </a:r>
            <a:r>
              <a:rPr lang="en-US" sz="1800" dirty="0">
                <a:solidFill>
                  <a:prstClr val="black"/>
                </a:solidFill>
                <a:latin typeface="Calibri" panose="020F0502020204030204"/>
              </a:rPr>
              <a:t> </a:t>
            </a:r>
            <a:r>
              <a:rPr lang="en-US" sz="1800" dirty="0" err="1">
                <a:solidFill>
                  <a:prstClr val="black"/>
                </a:solidFill>
                <a:latin typeface="Calibri" panose="020F0502020204030204"/>
              </a:rPr>
              <a:t>binaria</a:t>
            </a:r>
            <a:r>
              <a:rPr lang="en-US" sz="1800" dirty="0">
                <a:solidFill>
                  <a:prstClr val="black"/>
                </a:solidFill>
                <a:latin typeface="Calibri" panose="020F0502020204030204"/>
              </a:rPr>
              <a:t>
</a:t>
            </a:r>
            <a:endParaRPr lang="en-US" sz="1800" kern="1200" dirty="0">
              <a:solidFill>
                <a:prstClr val="black"/>
              </a:solidFill>
              <a:latin typeface="Calibri" panose="020F0502020204030204"/>
              <a:ea typeface="+mn-ea"/>
              <a:cs typeface="+mn-cs"/>
            </a:endParaRPr>
          </a:p>
        </p:txBody>
      </p:sp>
      <p:sp>
        <p:nvSpPr>
          <p:cNvPr id="22" name="Rectangle 21">
            <a:extLst>
              <a:ext uri="{FF2B5EF4-FFF2-40B4-BE49-F238E27FC236}">
                <a16:creationId xmlns:a16="http://schemas.microsoft.com/office/drawing/2014/main" id="{EEFE64BC-C2C8-43EB-B884-F4DF2DD433D8}"/>
              </a:ext>
            </a:extLst>
          </p:cNvPr>
          <p:cNvSpPr/>
          <p:nvPr/>
        </p:nvSpPr>
        <p:spPr>
          <a:xfrm>
            <a:off x="939404" y="3382292"/>
            <a:ext cx="2918491" cy="415498"/>
          </a:xfrm>
          <a:prstGeom prst="rect">
            <a:avLst/>
          </a:prstGeom>
        </p:spPr>
        <p:txBody>
          <a:bodyPr wrap="none">
            <a:spAutoFit/>
          </a:bodyPr>
          <a:lstStyle/>
          <a:p>
            <a:pPr defTabSz="685775">
              <a:defRPr/>
            </a:pPr>
            <a:r>
              <a:rPr lang="en-US" sz="2100" b="1" kern="1200" dirty="0">
                <a:solidFill>
                  <a:prstClr val="black"/>
                </a:solidFill>
                <a:latin typeface="Calibri" panose="020F0502020204030204"/>
                <a:ea typeface="+mn-ea"/>
                <a:cs typeface="+mn-cs"/>
              </a:rPr>
              <a:t>Multi-class Classification</a:t>
            </a:r>
          </a:p>
        </p:txBody>
      </p:sp>
      <p:sp>
        <p:nvSpPr>
          <p:cNvPr id="23" name="Rectangle 22">
            <a:extLst>
              <a:ext uri="{FF2B5EF4-FFF2-40B4-BE49-F238E27FC236}">
                <a16:creationId xmlns:a16="http://schemas.microsoft.com/office/drawing/2014/main" id="{40160BF1-19B6-446B-B052-1D3CEF6361CE}"/>
              </a:ext>
            </a:extLst>
          </p:cNvPr>
          <p:cNvSpPr/>
          <p:nvPr/>
        </p:nvSpPr>
        <p:spPr>
          <a:xfrm>
            <a:off x="6742577" y="1686224"/>
            <a:ext cx="1942840" cy="600164"/>
          </a:xfrm>
          <a:prstGeom prst="rect">
            <a:avLst/>
          </a:prstGeom>
        </p:spPr>
        <p:txBody>
          <a:bodyPr wrap="none">
            <a:spAutoFit/>
          </a:bodyPr>
          <a:lstStyle/>
          <a:p>
            <a:pPr defTabSz="685775">
              <a:defRPr/>
            </a:pPr>
            <a:r>
              <a:rPr lang="en-US" sz="3300" b="1" kern="1200" dirty="0">
                <a:solidFill>
                  <a:prstClr val="black"/>
                </a:solidFill>
                <a:latin typeface="Calibri" panose="020F0502020204030204"/>
                <a:ea typeface="+mn-ea"/>
                <a:cs typeface="+mn-cs"/>
              </a:rPr>
              <a:t>Clustering</a:t>
            </a:r>
          </a:p>
        </p:txBody>
      </p:sp>
      <p:sp>
        <p:nvSpPr>
          <p:cNvPr id="24" name="Rectangle 23">
            <a:extLst>
              <a:ext uri="{FF2B5EF4-FFF2-40B4-BE49-F238E27FC236}">
                <a16:creationId xmlns:a16="http://schemas.microsoft.com/office/drawing/2014/main" id="{26D98181-A61D-4B79-A2EC-71D077825702}"/>
              </a:ext>
            </a:extLst>
          </p:cNvPr>
          <p:cNvSpPr/>
          <p:nvPr/>
        </p:nvSpPr>
        <p:spPr>
          <a:xfrm>
            <a:off x="5879488" y="2857653"/>
            <a:ext cx="3611886" cy="923330"/>
          </a:xfrm>
          <a:prstGeom prst="rect">
            <a:avLst/>
          </a:prstGeom>
        </p:spPr>
        <p:txBody>
          <a:bodyPr wrap="none">
            <a:spAutoFit/>
          </a:bodyPr>
          <a:lstStyle/>
          <a:p>
            <a:pPr defTabSz="685775">
              <a:defRPr/>
            </a:pPr>
            <a:r>
              <a:rPr lang="en-US" sz="2700" b="1" dirty="0" err="1">
                <a:solidFill>
                  <a:prstClr val="black"/>
                </a:solidFill>
                <a:latin typeface="Calibri" panose="020F0502020204030204"/>
              </a:rPr>
              <a:t>Detección</a:t>
            </a:r>
            <a:r>
              <a:rPr lang="en-US" sz="2700" b="1" dirty="0">
                <a:solidFill>
                  <a:prstClr val="black"/>
                </a:solidFill>
                <a:latin typeface="Calibri" panose="020F0502020204030204"/>
              </a:rPr>
              <a:t> de </a:t>
            </a:r>
            <a:r>
              <a:rPr lang="en-US" sz="2700" b="1" dirty="0" err="1">
                <a:solidFill>
                  <a:prstClr val="black"/>
                </a:solidFill>
                <a:latin typeface="Calibri" panose="020F0502020204030204"/>
              </a:rPr>
              <a:t>anomalías</a:t>
            </a:r>
            <a:r>
              <a:rPr lang="en-US" sz="2700" b="1" dirty="0">
                <a:solidFill>
                  <a:prstClr val="black"/>
                </a:solidFill>
                <a:latin typeface="Calibri" panose="020F0502020204030204"/>
              </a:rPr>
              <a:t>
</a:t>
            </a:r>
            <a:endParaRPr lang="en-US" sz="2700" b="1" kern="1200" dirty="0">
              <a:solidFill>
                <a:prstClr val="black"/>
              </a:solidFill>
              <a:latin typeface="Calibri" panose="020F0502020204030204"/>
              <a:ea typeface="+mn-ea"/>
              <a:cs typeface="+mn-cs"/>
            </a:endParaRPr>
          </a:p>
        </p:txBody>
      </p:sp>
      <p:sp>
        <p:nvSpPr>
          <p:cNvPr id="2" name="Rectangle 1">
            <a:extLst>
              <a:ext uri="{FF2B5EF4-FFF2-40B4-BE49-F238E27FC236}">
                <a16:creationId xmlns:a16="http://schemas.microsoft.com/office/drawing/2014/main" id="{12108518-19A0-4AD9-959A-6785BE3A9468}"/>
              </a:ext>
            </a:extLst>
          </p:cNvPr>
          <p:cNvSpPr/>
          <p:nvPr/>
        </p:nvSpPr>
        <p:spPr>
          <a:xfrm>
            <a:off x="4740335" y="3286678"/>
            <a:ext cx="1955535" cy="323165"/>
          </a:xfrm>
          <a:prstGeom prst="rect">
            <a:avLst/>
          </a:prstGeom>
        </p:spPr>
        <p:txBody>
          <a:bodyPr wrap="none">
            <a:spAutoFit/>
          </a:bodyPr>
          <a:lstStyle/>
          <a:p>
            <a:pPr defTabSz="685775">
              <a:defRPr/>
            </a:pPr>
            <a:r>
              <a:rPr lang="en-US" sz="1500" kern="1200" dirty="0">
                <a:solidFill>
                  <a:prstClr val="black"/>
                </a:solidFill>
                <a:latin typeface="Calibri" panose="020F0502020204030204"/>
                <a:ea typeface="+mn-ea"/>
                <a:cs typeface="+mn-cs"/>
              </a:rPr>
              <a:t>Latent variable models</a:t>
            </a:r>
          </a:p>
        </p:txBody>
      </p:sp>
      <p:sp>
        <p:nvSpPr>
          <p:cNvPr id="25" name="Rectangle 24">
            <a:extLst>
              <a:ext uri="{FF2B5EF4-FFF2-40B4-BE49-F238E27FC236}">
                <a16:creationId xmlns:a16="http://schemas.microsoft.com/office/drawing/2014/main" id="{3828B3D7-C5EE-4CFF-9885-87EB50938A31}"/>
              </a:ext>
            </a:extLst>
          </p:cNvPr>
          <p:cNvSpPr/>
          <p:nvPr/>
        </p:nvSpPr>
        <p:spPr>
          <a:xfrm>
            <a:off x="2764044" y="2481895"/>
            <a:ext cx="1351652" cy="461665"/>
          </a:xfrm>
          <a:prstGeom prst="rect">
            <a:avLst/>
          </a:prstGeom>
        </p:spPr>
        <p:txBody>
          <a:bodyPr wrap="none">
            <a:spAutoFit/>
          </a:bodyPr>
          <a:lstStyle/>
          <a:p>
            <a:pPr defTabSz="685775">
              <a:defRPr/>
            </a:pPr>
            <a:r>
              <a:rPr lang="en-US" sz="1200" dirty="0" err="1">
                <a:solidFill>
                  <a:prstClr val="black"/>
                </a:solidFill>
                <a:latin typeface="Calibri" panose="020F0502020204030204"/>
              </a:rPr>
              <a:t>Regresión</a:t>
            </a:r>
            <a:r>
              <a:rPr lang="en-US" sz="1200" dirty="0">
                <a:solidFill>
                  <a:prstClr val="black"/>
                </a:solidFill>
                <a:latin typeface="Calibri" panose="020F0502020204030204"/>
              </a:rPr>
              <a:t> lineal
</a:t>
            </a:r>
            <a:r>
              <a:rPr lang="en-US" sz="1200" dirty="0" err="1">
                <a:solidFill>
                  <a:prstClr val="black"/>
                </a:solidFill>
                <a:latin typeface="Calibri" panose="020F0502020204030204"/>
              </a:rPr>
              <a:t>Regresión</a:t>
            </a:r>
            <a:r>
              <a:rPr lang="en-US" sz="1200" dirty="0">
                <a:solidFill>
                  <a:prstClr val="black"/>
                </a:solidFill>
                <a:latin typeface="Calibri" panose="020F0502020204030204"/>
              </a:rPr>
              <a:t> </a:t>
            </a:r>
            <a:r>
              <a:rPr lang="en-US" sz="1200" dirty="0" err="1">
                <a:solidFill>
                  <a:prstClr val="black"/>
                </a:solidFill>
                <a:latin typeface="Calibri" panose="020F0502020204030204"/>
              </a:rPr>
              <a:t>logística</a:t>
            </a:r>
            <a:endParaRPr lang="en-US" sz="1200" kern="1200" dirty="0">
              <a:solidFill>
                <a:prstClr val="black"/>
              </a:solidFill>
              <a:latin typeface="Calibri" panose="020F0502020204030204"/>
              <a:ea typeface="+mn-ea"/>
              <a:cs typeface="+mn-cs"/>
            </a:endParaRPr>
          </a:p>
        </p:txBody>
      </p:sp>
      <p:sp>
        <p:nvSpPr>
          <p:cNvPr id="3" name="Rectangle 2">
            <a:extLst>
              <a:ext uri="{FF2B5EF4-FFF2-40B4-BE49-F238E27FC236}">
                <a16:creationId xmlns:a16="http://schemas.microsoft.com/office/drawing/2014/main" id="{31C1BD3F-3EFA-4B4B-ADB1-7871B26CBCC8}"/>
              </a:ext>
            </a:extLst>
          </p:cNvPr>
          <p:cNvSpPr/>
          <p:nvPr/>
        </p:nvSpPr>
        <p:spPr>
          <a:xfrm>
            <a:off x="559423" y="3770120"/>
            <a:ext cx="1491755" cy="296107"/>
          </a:xfrm>
          <a:prstGeom prst="rect">
            <a:avLst/>
          </a:prstGeom>
        </p:spPr>
        <p:txBody>
          <a:bodyPr wrap="none">
            <a:spAutoFit/>
          </a:bodyPr>
          <a:lstStyle/>
          <a:p>
            <a:pPr defTabSz="685775">
              <a:defRPr/>
            </a:pPr>
            <a:r>
              <a:rPr lang="en-US" sz="1324" kern="1200" dirty="0">
                <a:solidFill>
                  <a:prstClr val="black"/>
                </a:solidFill>
                <a:latin typeface="Calibri" panose="020F0502020204030204"/>
                <a:ea typeface="+mn-ea"/>
                <a:cs typeface="+mn-cs"/>
              </a:rPr>
              <a:t>k-nearest neighbor</a:t>
            </a:r>
          </a:p>
        </p:txBody>
      </p:sp>
      <p:sp>
        <p:nvSpPr>
          <p:cNvPr id="4" name="Rectangle 3">
            <a:extLst>
              <a:ext uri="{FF2B5EF4-FFF2-40B4-BE49-F238E27FC236}">
                <a16:creationId xmlns:a16="http://schemas.microsoft.com/office/drawing/2014/main" id="{ACA3F11C-0B09-409E-9D5F-ABD5301B66FC}"/>
              </a:ext>
            </a:extLst>
          </p:cNvPr>
          <p:cNvSpPr/>
          <p:nvPr/>
        </p:nvSpPr>
        <p:spPr>
          <a:xfrm>
            <a:off x="1184581" y="4430907"/>
            <a:ext cx="1969898" cy="296107"/>
          </a:xfrm>
          <a:prstGeom prst="rect">
            <a:avLst/>
          </a:prstGeom>
        </p:spPr>
        <p:txBody>
          <a:bodyPr wrap="none">
            <a:spAutoFit/>
          </a:bodyPr>
          <a:lstStyle/>
          <a:p>
            <a:pPr defTabSz="685775">
              <a:defRPr/>
            </a:pPr>
            <a:r>
              <a:rPr lang="en-US" sz="1324" kern="1200" dirty="0">
                <a:solidFill>
                  <a:prstClr val="black"/>
                </a:solidFill>
                <a:latin typeface="Calibri" panose="020F0502020204030204"/>
                <a:ea typeface="+mn-ea"/>
                <a:cs typeface="+mn-cs"/>
              </a:rPr>
              <a:t> Support Vector Machines</a:t>
            </a:r>
          </a:p>
        </p:txBody>
      </p:sp>
      <p:sp>
        <p:nvSpPr>
          <p:cNvPr id="26" name="Rectangle 25">
            <a:extLst>
              <a:ext uri="{FF2B5EF4-FFF2-40B4-BE49-F238E27FC236}">
                <a16:creationId xmlns:a16="http://schemas.microsoft.com/office/drawing/2014/main" id="{A2F22B61-348C-41E3-8E47-3B837A75295B}"/>
              </a:ext>
            </a:extLst>
          </p:cNvPr>
          <p:cNvSpPr/>
          <p:nvPr/>
        </p:nvSpPr>
        <p:spPr>
          <a:xfrm>
            <a:off x="7460274" y="2116122"/>
            <a:ext cx="1314784" cy="507831"/>
          </a:xfrm>
          <a:prstGeom prst="rect">
            <a:avLst/>
          </a:prstGeom>
        </p:spPr>
        <p:txBody>
          <a:bodyPr wrap="none">
            <a:spAutoFit/>
          </a:bodyPr>
          <a:lstStyle/>
          <a:p>
            <a:pPr defTabSz="685775">
              <a:defRPr/>
            </a:pPr>
            <a:r>
              <a:rPr lang="en-US" sz="900" kern="1200" dirty="0">
                <a:solidFill>
                  <a:prstClr val="black"/>
                </a:solidFill>
                <a:latin typeface="Calibri" panose="020F0502020204030204"/>
                <a:ea typeface="+mn-ea"/>
                <a:cs typeface="+mn-cs"/>
              </a:rPr>
              <a:t>( K-means</a:t>
            </a:r>
          </a:p>
          <a:p>
            <a:pPr defTabSz="685775">
              <a:defRPr/>
            </a:pPr>
            <a:r>
              <a:rPr lang="en-US" sz="900" kern="1200" dirty="0">
                <a:solidFill>
                  <a:prstClr val="black"/>
                </a:solidFill>
                <a:latin typeface="Calibri" panose="020F0502020204030204"/>
                <a:ea typeface="+mn-ea"/>
                <a:cs typeface="+mn-cs"/>
              </a:rPr>
              <a:t>  Mixture models</a:t>
            </a:r>
          </a:p>
          <a:p>
            <a:pPr defTabSz="685775">
              <a:defRPr/>
            </a:pPr>
            <a:r>
              <a:rPr lang="en-US" sz="900" kern="1200" dirty="0">
                <a:solidFill>
                  <a:prstClr val="black"/>
                </a:solidFill>
                <a:latin typeface="Calibri" panose="020F0502020204030204"/>
                <a:ea typeface="+mn-ea"/>
                <a:cs typeface="+mn-cs"/>
              </a:rPr>
              <a:t>  Hierarchical clustering)</a:t>
            </a:r>
          </a:p>
        </p:txBody>
      </p:sp>
    </p:spTree>
    <p:extLst>
      <p:ext uri="{BB962C8B-B14F-4D97-AF65-F5344CB8AC3E}">
        <p14:creationId xmlns:p14="http://schemas.microsoft.com/office/powerpoint/2010/main" val="21335922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0588" y="1588787"/>
            <a:ext cx="7118747" cy="996554"/>
          </a:xfrm>
        </p:spPr>
        <p:txBody>
          <a:bodyPr/>
          <a:lstStyle/>
          <a:p>
            <a:r>
              <a:rPr lang="en-US" sz="3600" i="1" dirty="0">
                <a:latin typeface="Segoe UI Light" panose="020B0502040204020203" pitchFamily="34" charset="0"/>
                <a:cs typeface="Segoe UI Light" panose="020B0502040204020203" pitchFamily="34" charset="0"/>
              </a:rPr>
              <a:t>“</a:t>
            </a:r>
            <a:r>
              <a:rPr lang="en-US" sz="3600" i="1" dirty="0" err="1">
                <a:latin typeface="Segoe UI Light" panose="020B0502040204020203" pitchFamily="34" charset="0"/>
                <a:cs typeface="Segoe UI Light" panose="020B0502040204020203" pitchFamily="34" charset="0"/>
              </a:rPr>
              <a:t>Democratizar</a:t>
            </a:r>
            <a:r>
              <a:rPr lang="en-US" sz="3600" i="1" dirty="0">
                <a:latin typeface="Segoe UI Light" panose="020B0502040204020203" pitchFamily="34" charset="0"/>
                <a:cs typeface="Segoe UI Light" panose="020B0502040204020203" pitchFamily="34" charset="0"/>
              </a:rPr>
              <a:t> Machine Learning </a:t>
            </a:r>
            <a:r>
              <a:rPr lang="es-ES" sz="3600" i="1" dirty="0">
                <a:latin typeface="Segoe UI Light" panose="020B0502040204020203" pitchFamily="34" charset="0"/>
                <a:cs typeface="Segoe UI Light" panose="020B0502040204020203" pitchFamily="34" charset="0"/>
              </a:rPr>
              <a:t>y AI en general, para los desarrolladores</a:t>
            </a:r>
            <a:r>
              <a:rPr lang="en-US" sz="3600" i="1" dirty="0">
                <a:latin typeface="Segoe UI Light" panose="020B0502040204020203" pitchFamily="34" charset="0"/>
                <a:cs typeface="Segoe UI Light" panose="020B0502040204020203" pitchFamily="34" charset="0"/>
              </a:rPr>
              <a:t>”</a:t>
            </a:r>
          </a:p>
        </p:txBody>
      </p:sp>
      <p:sp>
        <p:nvSpPr>
          <p:cNvPr id="4" name="Title 1">
            <a:extLst>
              <a:ext uri="{FF2B5EF4-FFF2-40B4-BE49-F238E27FC236}">
                <a16:creationId xmlns:a16="http://schemas.microsoft.com/office/drawing/2014/main" id="{26F09B1D-3178-4CDB-846E-47B259ED5BD7}"/>
              </a:ext>
            </a:extLst>
          </p:cNvPr>
          <p:cNvSpPr txBox="1">
            <a:spLocks/>
          </p:cNvSpPr>
          <p:nvPr/>
        </p:nvSpPr>
        <p:spPr>
          <a:xfrm>
            <a:off x="237928" y="243360"/>
            <a:ext cx="8230228" cy="166199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lvl="0" algn="ctr">
              <a:defRPr/>
            </a:pPr>
            <a:r>
              <a:rPr lang="en-US" sz="6000" dirty="0">
                <a:solidFill>
                  <a:srgbClr val="1A1A1A"/>
                </a:solidFill>
                <a:latin typeface="Segoe UI Semibold"/>
              </a:rPr>
              <a:t>La meta
</a:t>
            </a:r>
            <a:endParaRPr lang="en-US" sz="6000" spc="-38" dirty="0">
              <a:solidFill>
                <a:srgbClr val="1A1A1A"/>
              </a:solidFill>
              <a:latin typeface="Segoe UI Semibold"/>
            </a:endParaRPr>
          </a:p>
        </p:txBody>
      </p:sp>
      <p:pic>
        <p:nvPicPr>
          <p:cNvPr id="11" name="Picture 2" descr="Image result for complex Machine Learning math algorithms">
            <a:extLst>
              <a:ext uri="{FF2B5EF4-FFF2-40B4-BE49-F238E27FC236}">
                <a16:creationId xmlns:a16="http://schemas.microsoft.com/office/drawing/2014/main" id="{2EB18D81-FA86-4BF6-BBB0-06B25E8C6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230"/>
          <a:stretch/>
        </p:blipFill>
        <p:spPr bwMode="auto">
          <a:xfrm>
            <a:off x="1914098" y="2985652"/>
            <a:ext cx="5317390" cy="119568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A38C995F-1DFC-4AD1-9D65-E43EECFAB829}"/>
              </a:ext>
            </a:extLst>
          </p:cNvPr>
          <p:cNvSpPr/>
          <p:nvPr/>
        </p:nvSpPr>
        <p:spPr bwMode="auto">
          <a:xfrm>
            <a:off x="1816859" y="2906973"/>
            <a:ext cx="5522225" cy="1386954"/>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949779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650" y="730"/>
            <a:ext cx="9142703" cy="2491097"/>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365"/>
            <a:ext cx="9156145" cy="2491461"/>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endParaRPr lang="en-US" sz="1730" kern="12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585882"/>
            <a:ext cx="9143533" cy="35568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470B6926-3E6B-403B-9E0F-89307D0436E5}"/>
              </a:ext>
            </a:extLst>
          </p:cNvPr>
          <p:cNvSpPr txBox="1"/>
          <p:nvPr/>
        </p:nvSpPr>
        <p:spPr>
          <a:xfrm>
            <a:off x="242483" y="1940800"/>
            <a:ext cx="1439772" cy="420830"/>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1471" b="1" kern="1200" dirty="0">
                <a:gradFill>
                  <a:gsLst>
                    <a:gs pos="6364">
                      <a:srgbClr val="353535"/>
                    </a:gs>
                    <a:gs pos="21818">
                      <a:srgbClr val="353535"/>
                    </a:gs>
                  </a:gsLst>
                  <a:lin ang="5400000" scaled="0"/>
                </a:gradFill>
                <a:latin typeface="Segoe UI" panose="020B0502040204020203" pitchFamily="34" charset="0"/>
                <a:ea typeface="+mn-ea"/>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07989" y="2712164"/>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07989" y="3053986"/>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07989" y="3395807"/>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07989" y="373762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07989" y="237034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07989" y="407944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Custom Vision</a:t>
            </a:r>
          </a:p>
        </p:txBody>
      </p:sp>
      <p:sp>
        <p:nvSpPr>
          <p:cNvPr id="70" name="TextBox 69">
            <a:extLst>
              <a:ext uri="{FF2B5EF4-FFF2-40B4-BE49-F238E27FC236}">
                <a16:creationId xmlns:a16="http://schemas.microsoft.com/office/drawing/2014/main" id="{D4C7F344-F1A1-4CDD-8CF5-FBC33A921B3E}"/>
              </a:ext>
            </a:extLst>
          </p:cNvPr>
          <p:cNvSpPr txBox="1"/>
          <p:nvPr/>
        </p:nvSpPr>
        <p:spPr>
          <a:xfrm>
            <a:off x="5632134" y="1940799"/>
            <a:ext cx="1439772" cy="420830"/>
          </a:xfrm>
          <a:prstGeom prst="rect">
            <a:avLst/>
          </a:prstGeom>
          <a:noFill/>
        </p:spPr>
        <p:txBody>
          <a:bodyPr wrap="square" lIns="134387" tIns="107510" rIns="134387" bIns="107510"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774">
              <a:spcAft>
                <a:spcPts val="441"/>
              </a:spcAft>
              <a:defRPr/>
            </a:pPr>
            <a:r>
              <a:rPr lang="en-US" sz="1471" kern="1200" dirty="0">
                <a:ea typeface="+mn-ea"/>
              </a:rPr>
              <a:t>Knowledge</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5641696" y="2696660"/>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834" tIns="33611" rIns="100834" bIns="33611" numCol="1" spcCol="0" rtlCol="0" fromWordArt="0" anchor="ctr" anchorCtr="0" forceAA="0" compatLnSpc="1">
            <a:prstTxWarp prst="textNoShape">
              <a:avLst/>
            </a:prstTxWarp>
            <a:noAutofit/>
          </a:bodyPr>
          <a:lstStyle/>
          <a:p>
            <a:pPr algn="ctr" defTabSz="645674">
              <a:lnSpc>
                <a:spcPct val="90000"/>
              </a:lnSpc>
              <a:defRPr/>
            </a:pPr>
            <a:r>
              <a:rPr lang="en-US" sz="1200" dirty="0">
                <a:solidFill>
                  <a:prstClr val="black">
                    <a:lumMod val="75000"/>
                  </a:prstClr>
                </a:solidFill>
                <a:latin typeface="Calibri" panose="020F0502020204030204"/>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5641696" y="237034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834" tIns="33611" rIns="100834" bIns="33611" numCol="1" spcCol="0" rtlCol="0" fromWordArt="0" anchor="ctr" anchorCtr="0" forceAA="0" compatLnSpc="1">
            <a:prstTxWarp prst="textNoShape">
              <a:avLst/>
            </a:prstTxWarp>
            <a:noAutofit/>
          </a:bodyPr>
          <a:lstStyle/>
          <a:p>
            <a:pPr algn="ctr" defTabSz="645674">
              <a:lnSpc>
                <a:spcPct val="90000"/>
              </a:lnSpc>
              <a:defRPr/>
            </a:pPr>
            <a:r>
              <a:rPr lang="en-US" sz="1200" dirty="0" err="1">
                <a:solidFill>
                  <a:prstClr val="black">
                    <a:lumMod val="75000"/>
                  </a:prstClr>
                </a:solidFill>
                <a:latin typeface="Calibri" panose="020F0502020204030204"/>
                <a:ea typeface="+mn-ea"/>
                <a:cs typeface="+mn-cs"/>
              </a:rPr>
              <a:t>QnA</a:t>
            </a:r>
            <a:r>
              <a:rPr lang="en-US" sz="1200" dirty="0">
                <a:solidFill>
                  <a:prstClr val="black">
                    <a:lumMod val="75000"/>
                  </a:prstClr>
                </a:solidFill>
                <a:latin typeface="Calibri" panose="020F0502020204030204"/>
                <a:ea typeface="+mn-ea"/>
                <a:cs typeface="+mn-cs"/>
              </a:rPr>
              <a:t> Maker</a:t>
            </a:r>
          </a:p>
        </p:txBody>
      </p:sp>
      <p:sp>
        <p:nvSpPr>
          <p:cNvPr id="71" name="TextBox 70">
            <a:extLst>
              <a:ext uri="{FF2B5EF4-FFF2-40B4-BE49-F238E27FC236}">
                <a16:creationId xmlns:a16="http://schemas.microsoft.com/office/drawing/2014/main" id="{E547CF2B-A8FE-4D63-8D9E-D13BE1A31CD9}"/>
              </a:ext>
            </a:extLst>
          </p:cNvPr>
          <p:cNvSpPr txBox="1"/>
          <p:nvPr/>
        </p:nvSpPr>
        <p:spPr>
          <a:xfrm>
            <a:off x="3822492" y="1940799"/>
            <a:ext cx="1439772" cy="420830"/>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1471" b="1" kern="1200" dirty="0">
                <a:gradFill>
                  <a:gsLst>
                    <a:gs pos="6364">
                      <a:srgbClr val="353535"/>
                    </a:gs>
                    <a:gs pos="21818">
                      <a:srgbClr val="353535"/>
                    </a:gs>
                  </a:gsLst>
                  <a:lin ang="5400000" scaled="0"/>
                </a:gradFill>
                <a:latin typeface="Segoe UI" panose="020B0502040204020203" pitchFamily="34" charset="0"/>
                <a:ea typeface="+mn-ea"/>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832054" y="3340867"/>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33606" rIns="0"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832055" y="237034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832055" y="2693851"/>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832055" y="301735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Translator Text </a:t>
            </a:r>
          </a:p>
        </p:txBody>
      </p:sp>
      <p:sp>
        <p:nvSpPr>
          <p:cNvPr id="74" name="TextBox 73">
            <a:extLst>
              <a:ext uri="{FF2B5EF4-FFF2-40B4-BE49-F238E27FC236}">
                <a16:creationId xmlns:a16="http://schemas.microsoft.com/office/drawing/2014/main" id="{B3E7A367-18A1-4224-B12E-0B5AE1A4F2C7}"/>
              </a:ext>
            </a:extLst>
          </p:cNvPr>
          <p:cNvSpPr txBox="1"/>
          <p:nvPr/>
        </p:nvSpPr>
        <p:spPr>
          <a:xfrm>
            <a:off x="2012850" y="1940800"/>
            <a:ext cx="1439772" cy="420830"/>
          </a:xfrm>
          <a:prstGeom prst="rect">
            <a:avLst/>
          </a:prstGeom>
          <a:noFill/>
        </p:spPr>
        <p:txBody>
          <a:bodyPr wrap="square" lIns="134387" tIns="107510" rIns="67213" bIns="107510" rtlCol="0" anchor="t">
            <a:spAutoFit/>
          </a:bodyPr>
          <a:lstStyle/>
          <a:p>
            <a:pPr algn="ctr" defTabSz="671774">
              <a:lnSpc>
                <a:spcPct val="90000"/>
              </a:lnSpc>
              <a:spcAft>
                <a:spcPts val="441"/>
              </a:spcAft>
              <a:defRPr/>
            </a:pPr>
            <a:r>
              <a:rPr lang="en-US" sz="1471" b="1" kern="1200" dirty="0">
                <a:gradFill>
                  <a:gsLst>
                    <a:gs pos="6364">
                      <a:srgbClr val="353535"/>
                    </a:gs>
                    <a:gs pos="21818">
                      <a:srgbClr val="353535"/>
                    </a:gs>
                  </a:gsLst>
                  <a:lin ang="5400000" scaled="0"/>
                </a:gradFill>
                <a:latin typeface="Segoe UI" panose="020B0502040204020203" pitchFamily="34" charset="0"/>
                <a:ea typeface="+mn-ea"/>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014792" y="237796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014792" y="2723431"/>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014792" y="306889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014792" y="3414367"/>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014792" y="3759834"/>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Speech </a:t>
            </a:r>
            <a:br>
              <a:rPr lang="en-US" sz="1200" dirty="0">
                <a:solidFill>
                  <a:prstClr val="black">
                    <a:lumMod val="75000"/>
                  </a:prstClr>
                </a:solidFill>
                <a:latin typeface="Calibri" panose="020F0502020204030204"/>
                <a:ea typeface="+mn-ea"/>
                <a:cs typeface="+mn-cs"/>
              </a:rPr>
            </a:br>
            <a:r>
              <a:rPr lang="en-US" sz="1200" dirty="0">
                <a:solidFill>
                  <a:prstClr val="black">
                    <a:lumMod val="75000"/>
                  </a:prstClr>
                </a:solidFill>
                <a:latin typeface="Calibri" panose="020F0502020204030204"/>
                <a:ea typeface="+mn-ea"/>
                <a:cs typeface="+mn-cs"/>
              </a:rPr>
              <a:t>unified service</a:t>
            </a:r>
          </a:p>
        </p:txBody>
      </p:sp>
      <p:sp>
        <p:nvSpPr>
          <p:cNvPr id="72" name="TextBox 71">
            <a:extLst>
              <a:ext uri="{FF2B5EF4-FFF2-40B4-BE49-F238E27FC236}">
                <a16:creationId xmlns:a16="http://schemas.microsoft.com/office/drawing/2014/main" id="{1A682EE9-62ED-458D-99B2-F390CB6AEC13}"/>
              </a:ext>
            </a:extLst>
          </p:cNvPr>
          <p:cNvSpPr txBox="1"/>
          <p:nvPr/>
        </p:nvSpPr>
        <p:spPr>
          <a:xfrm>
            <a:off x="7441777" y="1940800"/>
            <a:ext cx="1439772" cy="420830"/>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1471" b="1" kern="1200" dirty="0">
                <a:gradFill>
                  <a:gsLst>
                    <a:gs pos="6364">
                      <a:srgbClr val="353535"/>
                    </a:gs>
                    <a:gs pos="21818">
                      <a:srgbClr val="353535"/>
                    </a:gs>
                  </a:gsLst>
                  <a:lin ang="5400000" scaled="0"/>
                </a:gradFill>
                <a:latin typeface="Segoe UI" panose="020B0502040204020203" pitchFamily="34" charset="0"/>
                <a:ea typeface="+mn-ea"/>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7451339" y="2711168"/>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7451339" y="3051994"/>
            <a:ext cx="1508760"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7451339" y="237034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7451339" y="3732314"/>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33606" rIns="0"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Statistics add-in</a:t>
            </a:r>
          </a:p>
        </p:txBody>
      </p:sp>
      <p:sp>
        <p:nvSpPr>
          <p:cNvPr id="53" name="Rectangle 52">
            <a:extLst>
              <a:ext uri="{FF2B5EF4-FFF2-40B4-BE49-F238E27FC236}">
                <a16:creationId xmlns:a16="http://schemas.microsoft.com/office/drawing/2014/main" id="{B6E8C088-C77A-48D7-A590-635A375611C3}"/>
              </a:ext>
            </a:extLst>
          </p:cNvPr>
          <p:cNvSpPr/>
          <p:nvPr/>
        </p:nvSpPr>
        <p:spPr bwMode="auto">
          <a:xfrm>
            <a:off x="7451339" y="339148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Entity Search</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7451339" y="4073140"/>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7451339" y="441396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Custom Search</a:t>
            </a:r>
          </a:p>
        </p:txBody>
      </p:sp>
      <p:grpSp>
        <p:nvGrpSpPr>
          <p:cNvPr id="40" name="Group 39">
            <a:extLst>
              <a:ext uri="{FF2B5EF4-FFF2-40B4-BE49-F238E27FC236}">
                <a16:creationId xmlns:a16="http://schemas.microsoft.com/office/drawing/2014/main" id="{E25AF774-CBC1-4541-B70B-3F2586D93E91}"/>
              </a:ext>
            </a:extLst>
          </p:cNvPr>
          <p:cNvGrpSpPr/>
          <p:nvPr/>
        </p:nvGrpSpPr>
        <p:grpSpPr>
          <a:xfrm>
            <a:off x="521857" y="1114150"/>
            <a:ext cx="806669" cy="806669"/>
            <a:chOff x="1635346" y="1767983"/>
            <a:chExt cx="1287898" cy="1287898"/>
          </a:xfrm>
        </p:grpSpPr>
        <p:sp>
          <p:nvSpPr>
            <p:cNvPr id="41" name="Oval 40">
              <a:extLst>
                <a:ext uri="{FF2B5EF4-FFF2-40B4-BE49-F238E27FC236}">
                  <a16:creationId xmlns:a16="http://schemas.microsoft.com/office/drawing/2014/main" id="{DAFFE126-E48B-4CAC-8548-D7896A38DF8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42" name="Picture 41">
              <a:extLst>
                <a:ext uri="{FF2B5EF4-FFF2-40B4-BE49-F238E27FC236}">
                  <a16:creationId xmlns:a16="http://schemas.microsoft.com/office/drawing/2014/main" id="{A9786C72-8A3B-4A27-A592-E9AC4612E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43" name="Group 42">
            <a:extLst>
              <a:ext uri="{FF2B5EF4-FFF2-40B4-BE49-F238E27FC236}">
                <a16:creationId xmlns:a16="http://schemas.microsoft.com/office/drawing/2014/main" id="{4FE62DD8-58FA-4E14-AE92-5113FDAA88E5}"/>
              </a:ext>
            </a:extLst>
          </p:cNvPr>
          <p:cNvGrpSpPr/>
          <p:nvPr/>
        </p:nvGrpSpPr>
        <p:grpSpPr>
          <a:xfrm>
            <a:off x="2324260" y="1114150"/>
            <a:ext cx="806669" cy="806669"/>
            <a:chOff x="1920558" y="3040063"/>
            <a:chExt cx="1097280" cy="1097280"/>
          </a:xfrm>
        </p:grpSpPr>
        <p:sp>
          <p:nvSpPr>
            <p:cNvPr id="44" name="Oval 43">
              <a:extLst>
                <a:ext uri="{FF2B5EF4-FFF2-40B4-BE49-F238E27FC236}">
                  <a16:creationId xmlns:a16="http://schemas.microsoft.com/office/drawing/2014/main" id="{4D21A303-0EAD-47BB-BBC0-B219D270BE6D}"/>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45" name="Picture 44">
              <a:extLst>
                <a:ext uri="{FF2B5EF4-FFF2-40B4-BE49-F238E27FC236}">
                  <a16:creationId xmlns:a16="http://schemas.microsoft.com/office/drawing/2014/main" id="{8F20FAF8-EC36-41A9-AFDA-F40D0274EA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46" name="Group 45">
            <a:extLst>
              <a:ext uri="{FF2B5EF4-FFF2-40B4-BE49-F238E27FC236}">
                <a16:creationId xmlns:a16="http://schemas.microsoft.com/office/drawing/2014/main" id="{B1F44463-AC18-421F-9F7A-D34721E10D3B}"/>
              </a:ext>
            </a:extLst>
          </p:cNvPr>
          <p:cNvGrpSpPr/>
          <p:nvPr/>
        </p:nvGrpSpPr>
        <p:grpSpPr>
          <a:xfrm>
            <a:off x="4126663" y="1114150"/>
            <a:ext cx="806669" cy="806669"/>
            <a:chOff x="4678421" y="2934576"/>
            <a:chExt cx="1097280" cy="1097280"/>
          </a:xfrm>
        </p:grpSpPr>
        <p:sp>
          <p:nvSpPr>
            <p:cNvPr id="47" name="Oval 46">
              <a:extLst>
                <a:ext uri="{FF2B5EF4-FFF2-40B4-BE49-F238E27FC236}">
                  <a16:creationId xmlns:a16="http://schemas.microsoft.com/office/drawing/2014/main" id="{E448F3C0-01B9-40D3-B621-621D02CB163A}"/>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C7FB07E6-74D3-4ABA-8A77-7A5D3F1361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49" name="Group 48">
            <a:extLst>
              <a:ext uri="{FF2B5EF4-FFF2-40B4-BE49-F238E27FC236}">
                <a16:creationId xmlns:a16="http://schemas.microsoft.com/office/drawing/2014/main" id="{26976607-3D9F-41A6-834C-C6A15F32B7BC}"/>
              </a:ext>
            </a:extLst>
          </p:cNvPr>
          <p:cNvGrpSpPr/>
          <p:nvPr/>
        </p:nvGrpSpPr>
        <p:grpSpPr>
          <a:xfrm>
            <a:off x="5929066" y="1114150"/>
            <a:ext cx="806669" cy="806669"/>
            <a:chOff x="6663142" y="2934576"/>
            <a:chExt cx="1097280" cy="1097280"/>
          </a:xfrm>
        </p:grpSpPr>
        <p:sp>
          <p:nvSpPr>
            <p:cNvPr id="55" name="Oval 54">
              <a:extLst>
                <a:ext uri="{FF2B5EF4-FFF2-40B4-BE49-F238E27FC236}">
                  <a16:creationId xmlns:a16="http://schemas.microsoft.com/office/drawing/2014/main" id="{08501F1F-65D0-4259-9EF8-18149C6F774C}"/>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56" name="Picture 55">
              <a:extLst>
                <a:ext uri="{FF2B5EF4-FFF2-40B4-BE49-F238E27FC236}">
                  <a16:creationId xmlns:a16="http://schemas.microsoft.com/office/drawing/2014/main" id="{421B7211-DC24-46E0-BEAC-16741EF416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57" name="Group 56">
            <a:extLst>
              <a:ext uri="{FF2B5EF4-FFF2-40B4-BE49-F238E27FC236}">
                <a16:creationId xmlns:a16="http://schemas.microsoft.com/office/drawing/2014/main" id="{5CB82077-FF10-44F3-8EBE-1ACC3A83E814}"/>
              </a:ext>
            </a:extLst>
          </p:cNvPr>
          <p:cNvGrpSpPr/>
          <p:nvPr/>
        </p:nvGrpSpPr>
        <p:grpSpPr>
          <a:xfrm>
            <a:off x="7731469" y="1114150"/>
            <a:ext cx="806669" cy="806669"/>
            <a:chOff x="8652091" y="2934576"/>
            <a:chExt cx="1097280" cy="1097280"/>
          </a:xfrm>
        </p:grpSpPr>
        <p:sp>
          <p:nvSpPr>
            <p:cNvPr id="60" name="Oval 59">
              <a:extLst>
                <a:ext uri="{FF2B5EF4-FFF2-40B4-BE49-F238E27FC236}">
                  <a16:creationId xmlns:a16="http://schemas.microsoft.com/office/drawing/2014/main" id="{3D827919-BA96-4976-A98C-B7D3AD0DADA6}"/>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61" name="Picture 60">
              <a:extLst>
                <a:ext uri="{FF2B5EF4-FFF2-40B4-BE49-F238E27FC236}">
                  <a16:creationId xmlns:a16="http://schemas.microsoft.com/office/drawing/2014/main" id="{997FD891-AB29-46A5-8A47-7729A2AB9F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65" name="Rectangle 64">
            <a:extLst>
              <a:ext uri="{FF2B5EF4-FFF2-40B4-BE49-F238E27FC236}">
                <a16:creationId xmlns:a16="http://schemas.microsoft.com/office/drawing/2014/main" id="{C59516D7-2FA0-4C26-9914-71FC75985FC3}"/>
              </a:ext>
            </a:extLst>
          </p:cNvPr>
          <p:cNvSpPr/>
          <p:nvPr/>
        </p:nvSpPr>
        <p:spPr>
          <a:xfrm>
            <a:off x="240187" y="426740"/>
            <a:ext cx="5470625" cy="540276"/>
          </a:xfrm>
          <a:prstGeom prst="rect">
            <a:avLst/>
          </a:prstGeom>
        </p:spPr>
        <p:txBody>
          <a:bodyPr wrap="square" anchor="ctr">
            <a:spAutoFit/>
          </a:bodyPr>
          <a:lstStyle/>
          <a:p>
            <a:pPr defTabSz="671903">
              <a:lnSpc>
                <a:spcPct val="90000"/>
              </a:lnSpc>
              <a:defRPr/>
            </a:pPr>
            <a:r>
              <a:rPr lang="en-US" altLang="en-US" sz="3234" kern="1200" dirty="0">
                <a:gradFill>
                  <a:gsLst>
                    <a:gs pos="12727">
                      <a:prstClr val="white"/>
                    </a:gs>
                    <a:gs pos="52000">
                      <a:prstClr val="white"/>
                    </a:gs>
                  </a:gsLst>
                  <a:lin ang="10800000" scaled="0"/>
                </a:gradFill>
                <a:latin typeface="Segoe UI Light"/>
                <a:ea typeface="+mn-ea"/>
                <a:cs typeface="+mn-cs"/>
              </a:rPr>
              <a:t>Microsoft Cognitive Services</a:t>
            </a:r>
          </a:p>
        </p:txBody>
      </p:sp>
    </p:spTree>
    <p:extLst>
      <p:ext uri="{BB962C8B-B14F-4D97-AF65-F5344CB8AC3E}">
        <p14:creationId xmlns:p14="http://schemas.microsoft.com/office/powerpoint/2010/main" val="1933358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animEffect transition="in" filter="fade">
                                      <p:cBhvr>
                                        <p:cTn id="24" dur="500"/>
                                        <p:tgtEl>
                                          <p:spTgt spid="49"/>
                                        </p:tgtEl>
                                      </p:cBhvr>
                                    </p:animEffect>
                                  </p:childTnLst>
                                </p:cTn>
                              </p:par>
                              <p:par>
                                <p:cTn id="25" presetID="53" presetClass="entr" presetSubtype="16"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p:cTn id="27" dur="500" fill="hold"/>
                                        <p:tgtEl>
                                          <p:spTgt spid="57"/>
                                        </p:tgtEl>
                                        <p:attrNameLst>
                                          <p:attrName>ppt_w</p:attrName>
                                        </p:attrNameLst>
                                      </p:cBhvr>
                                      <p:tavLst>
                                        <p:tav tm="0">
                                          <p:val>
                                            <p:fltVal val="0"/>
                                          </p:val>
                                        </p:tav>
                                        <p:tav tm="100000">
                                          <p:val>
                                            <p:strVal val="#ppt_w"/>
                                          </p:val>
                                        </p:tav>
                                      </p:tavLst>
                                    </p:anim>
                                    <p:anim calcmode="lin" valueType="num">
                                      <p:cBhvr>
                                        <p:cTn id="28" dur="500" fill="hold"/>
                                        <p:tgtEl>
                                          <p:spTgt spid="57"/>
                                        </p:tgtEl>
                                        <p:attrNameLst>
                                          <p:attrName>ppt_h</p:attrName>
                                        </p:attrNameLst>
                                      </p:cBhvr>
                                      <p:tavLst>
                                        <p:tav tm="0">
                                          <p:val>
                                            <p:fltVal val="0"/>
                                          </p:val>
                                        </p:tav>
                                        <p:tav tm="100000">
                                          <p:val>
                                            <p:strVal val="#ppt_h"/>
                                          </p:val>
                                        </p:tav>
                                      </p:tavLst>
                                    </p:anim>
                                    <p:animEffect transition="in" filter="fade">
                                      <p:cBhvr>
                                        <p:cTn id="2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Vision APIs</a:t>
            </a:r>
          </a:p>
        </p:txBody>
      </p:sp>
      <p:sp>
        <p:nvSpPr>
          <p:cNvPr id="4" name="TextBox 3">
            <a:extLst>
              <a:ext uri="{FF2B5EF4-FFF2-40B4-BE49-F238E27FC236}">
                <a16:creationId xmlns:a16="http://schemas.microsoft.com/office/drawing/2014/main" id="{24149A8C-5523-465E-A14E-6518171C9EB5}"/>
              </a:ext>
            </a:extLst>
          </p:cNvPr>
          <p:cNvSpPr txBox="1"/>
          <p:nvPr/>
        </p:nvSpPr>
        <p:spPr>
          <a:xfrm>
            <a:off x="1685625" y="3586786"/>
            <a:ext cx="1632110"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dirty="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Content Moderator</a:t>
            </a:r>
          </a:p>
        </p:txBody>
      </p:sp>
      <p:sp>
        <p:nvSpPr>
          <p:cNvPr id="5" name="TextBox 4">
            <a:extLst>
              <a:ext uri="{FF2B5EF4-FFF2-40B4-BE49-F238E27FC236}">
                <a16:creationId xmlns:a16="http://schemas.microsoft.com/office/drawing/2014/main" id="{E0E29181-090E-4A17-A82B-811CBE22D008}"/>
              </a:ext>
            </a:extLst>
          </p:cNvPr>
          <p:cNvSpPr txBox="1"/>
          <p:nvPr/>
        </p:nvSpPr>
        <p:spPr>
          <a:xfrm>
            <a:off x="3848607" y="3586788"/>
            <a:ext cx="1957103"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Custom Vision Service</a:t>
            </a:r>
          </a:p>
        </p:txBody>
      </p:sp>
      <p:sp>
        <p:nvSpPr>
          <p:cNvPr id="7" name="TextBox 6">
            <a:extLst>
              <a:ext uri="{FF2B5EF4-FFF2-40B4-BE49-F238E27FC236}">
                <a16:creationId xmlns:a16="http://schemas.microsoft.com/office/drawing/2014/main" id="{03A594DC-D492-43DF-AEA3-BE614B0E5BE7}"/>
              </a:ext>
            </a:extLst>
          </p:cNvPr>
          <p:cNvSpPr txBox="1"/>
          <p:nvPr/>
        </p:nvSpPr>
        <p:spPr>
          <a:xfrm>
            <a:off x="6192778" y="3586788"/>
            <a:ext cx="1632110"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dirty="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Video Indexer</a:t>
            </a:r>
          </a:p>
        </p:txBody>
      </p:sp>
      <p:sp>
        <p:nvSpPr>
          <p:cNvPr id="8" name="Rectangle 7">
            <a:extLst>
              <a:ext uri="{FF2B5EF4-FFF2-40B4-BE49-F238E27FC236}">
                <a16:creationId xmlns:a16="http://schemas.microsoft.com/office/drawing/2014/main" id="{640DFC1D-ADB2-42BE-92E4-EB513909F156}"/>
              </a:ext>
            </a:extLst>
          </p:cNvPr>
          <p:cNvSpPr/>
          <p:nvPr/>
        </p:nvSpPr>
        <p:spPr>
          <a:xfrm>
            <a:off x="6139548" y="3873999"/>
            <a:ext cx="1738571" cy="377026"/>
          </a:xfrm>
          <a:prstGeom prst="rect">
            <a:avLst/>
          </a:prstGeom>
        </p:spPr>
        <p:txBody>
          <a:bodyPr wrap="square">
            <a:spAutoFit/>
          </a:bodyPr>
          <a:lstStyle/>
          <a:p>
            <a:pPr algn="ctr" defTabSz="685472">
              <a:lnSpc>
                <a:spcPct val="90000"/>
              </a:lnSpc>
              <a:spcAft>
                <a:spcPts val="431"/>
              </a:spcAft>
              <a:defRPr/>
            </a:pP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Procesa</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y extra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información</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de videos</a:t>
            </a:r>
          </a:p>
        </p:txBody>
      </p:sp>
      <p:sp>
        <p:nvSpPr>
          <p:cNvPr id="9" name="Rectangle 8">
            <a:extLst>
              <a:ext uri="{FF2B5EF4-FFF2-40B4-BE49-F238E27FC236}">
                <a16:creationId xmlns:a16="http://schemas.microsoft.com/office/drawing/2014/main" id="{9C4B313E-AA0B-4CC1-BF9E-690E72D95673}"/>
              </a:ext>
            </a:extLst>
          </p:cNvPr>
          <p:cNvSpPr/>
          <p:nvPr/>
        </p:nvSpPr>
        <p:spPr>
          <a:xfrm>
            <a:off x="3769366" y="3873999"/>
            <a:ext cx="2122083" cy="528606"/>
          </a:xfrm>
          <a:prstGeom prst="rect">
            <a:avLst/>
          </a:prstGeom>
        </p:spPr>
        <p:txBody>
          <a:bodyPr wrap="square">
            <a:spAutoFit/>
          </a:bodyPr>
          <a:lstStyle/>
          <a:p>
            <a:pPr algn="ctr" defTabSz="685472">
              <a:lnSpc>
                <a:spcPct val="90000"/>
              </a:lnSpc>
              <a:spcAft>
                <a:spcPts val="431"/>
              </a:spcAft>
              <a:defRPr/>
            </a:pPr>
            <a:r>
              <a:rPr lang="es-ES" sz="1050" dirty="0">
                <a:solidFill>
                  <a:schemeClr val="tx1">
                    <a:lumMod val="50000"/>
                    <a:lumOff val="50000"/>
                  </a:schemeClr>
                </a:solidFill>
              </a:rPr>
              <a:t>Servicio web personalizable que aprende a reconocer contenido específico en imágenes</a:t>
            </a:r>
            <a:endPar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826CE58E-2112-4B67-A893-52E012791700}"/>
              </a:ext>
            </a:extLst>
          </p:cNvPr>
          <p:cNvSpPr/>
          <p:nvPr/>
        </p:nvSpPr>
        <p:spPr>
          <a:xfrm>
            <a:off x="1431918" y="3873999"/>
            <a:ext cx="2168591" cy="383182"/>
          </a:xfrm>
          <a:prstGeom prst="rect">
            <a:avLst/>
          </a:prstGeom>
        </p:spPr>
        <p:txBody>
          <a:bodyPr wrap="square">
            <a:spAutoFit/>
          </a:bodyPr>
          <a:lstStyle/>
          <a:p>
            <a:pPr algn="ctr" defTabSz="685472">
              <a:lnSpc>
                <a:spcPct val="90000"/>
              </a:lnSpc>
              <a:spcAft>
                <a:spcPts val="431"/>
              </a:spcAft>
              <a:defRPr/>
            </a:pPr>
            <a:r>
              <a:rPr lang="es-ES" sz="1050" dirty="0">
                <a:solidFill>
                  <a:schemeClr val="tx1">
                    <a:lumMod val="50000"/>
                    <a:lumOff val="50000"/>
                  </a:schemeClr>
                </a:solidFill>
              </a:rPr>
              <a:t>Moderación asistida de texto e imágenes</a:t>
            </a:r>
            <a:endPar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65DD110E-6D00-46C3-9C86-0B5923CC4552}"/>
              </a:ext>
            </a:extLst>
          </p:cNvPr>
          <p:cNvSpPr txBox="1"/>
          <p:nvPr/>
        </p:nvSpPr>
        <p:spPr>
          <a:xfrm>
            <a:off x="1590297" y="1911146"/>
            <a:ext cx="1799036"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Computer Vision API</a:t>
            </a:r>
          </a:p>
        </p:txBody>
      </p:sp>
      <p:sp>
        <p:nvSpPr>
          <p:cNvPr id="12" name="Rectangle 11">
            <a:extLst>
              <a:ext uri="{FF2B5EF4-FFF2-40B4-BE49-F238E27FC236}">
                <a16:creationId xmlns:a16="http://schemas.microsoft.com/office/drawing/2014/main" id="{654CB3AE-2AAF-431B-9CB2-BB2C4B25A38B}"/>
              </a:ext>
            </a:extLst>
          </p:cNvPr>
          <p:cNvSpPr/>
          <p:nvPr/>
        </p:nvSpPr>
        <p:spPr>
          <a:xfrm>
            <a:off x="1635077" y="2186520"/>
            <a:ext cx="1709474" cy="519373"/>
          </a:xfrm>
          <a:prstGeom prst="rect">
            <a:avLst/>
          </a:prstGeom>
        </p:spPr>
        <p:txBody>
          <a:bodyPr wrap="square">
            <a:spAutoFit/>
          </a:bodyPr>
          <a:lstStyle/>
          <a:p>
            <a:pPr algn="ctr" defTabSz="685472">
              <a:lnSpc>
                <a:spcPct val="90000"/>
              </a:lnSpc>
              <a:spcAft>
                <a:spcPts val="431"/>
              </a:spcAft>
              <a:defRPr/>
            </a:pP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Distingue entre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información</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de una imagen</a:t>
            </a:r>
          </a:p>
        </p:txBody>
      </p:sp>
      <p:sp>
        <p:nvSpPr>
          <p:cNvPr id="13" name="TextBox 12">
            <a:extLst>
              <a:ext uri="{FF2B5EF4-FFF2-40B4-BE49-F238E27FC236}">
                <a16:creationId xmlns:a16="http://schemas.microsoft.com/office/drawing/2014/main" id="{3D5E7568-0F04-4EA4-808D-1D8C3D0A1781}"/>
              </a:ext>
            </a:extLst>
          </p:cNvPr>
          <p:cNvSpPr txBox="1"/>
          <p:nvPr/>
        </p:nvSpPr>
        <p:spPr>
          <a:xfrm>
            <a:off x="3852227" y="1911147"/>
            <a:ext cx="1632110"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Face API</a:t>
            </a:r>
          </a:p>
        </p:txBody>
      </p:sp>
      <p:sp>
        <p:nvSpPr>
          <p:cNvPr id="14" name="Rectangle 13">
            <a:extLst>
              <a:ext uri="{FF2B5EF4-FFF2-40B4-BE49-F238E27FC236}">
                <a16:creationId xmlns:a16="http://schemas.microsoft.com/office/drawing/2014/main" id="{DAED2421-B9AE-496D-832F-0EB3C64D2129}"/>
              </a:ext>
            </a:extLst>
          </p:cNvPr>
          <p:cNvSpPr/>
          <p:nvPr/>
        </p:nvSpPr>
        <p:spPr>
          <a:xfrm>
            <a:off x="3632298" y="2186519"/>
            <a:ext cx="2071967" cy="377026"/>
          </a:xfrm>
          <a:prstGeom prst="rect">
            <a:avLst/>
          </a:prstGeom>
        </p:spPr>
        <p:txBody>
          <a:bodyPr wrap="square">
            <a:spAutoFit/>
          </a:bodyPr>
          <a:lstStyle/>
          <a:p>
            <a:pPr algn="ctr" defTabSz="685472">
              <a:lnSpc>
                <a:spcPct val="90000"/>
              </a:lnSpc>
              <a:spcAft>
                <a:spcPts val="431"/>
              </a:spcAft>
              <a:defRPr/>
            </a:pP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Detecta</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identifica</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y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organiza</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caras</a:t>
            </a:r>
            <a:endPar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endParaRPr>
          </a:p>
        </p:txBody>
      </p:sp>
      <p:sp>
        <p:nvSpPr>
          <p:cNvPr id="15" name="TextBox 14">
            <a:extLst>
              <a:ext uri="{FF2B5EF4-FFF2-40B4-BE49-F238E27FC236}">
                <a16:creationId xmlns:a16="http://schemas.microsoft.com/office/drawing/2014/main" id="{CEB32AF6-CDAE-47D0-A607-06B57884A988}"/>
              </a:ext>
            </a:extLst>
          </p:cNvPr>
          <p:cNvSpPr txBox="1"/>
          <p:nvPr/>
        </p:nvSpPr>
        <p:spPr>
          <a:xfrm>
            <a:off x="6025117" y="1911147"/>
            <a:ext cx="1632110"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dirty="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Bing Visual Search</a:t>
            </a:r>
          </a:p>
        </p:txBody>
      </p:sp>
      <p:sp>
        <p:nvSpPr>
          <p:cNvPr id="16" name="Rectangle 15">
            <a:extLst>
              <a:ext uri="{FF2B5EF4-FFF2-40B4-BE49-F238E27FC236}">
                <a16:creationId xmlns:a16="http://schemas.microsoft.com/office/drawing/2014/main" id="{738C0DB7-A7B0-4DE6-81BD-8D484D0C254F}"/>
              </a:ext>
            </a:extLst>
          </p:cNvPr>
          <p:cNvSpPr/>
          <p:nvPr/>
        </p:nvSpPr>
        <p:spPr>
          <a:xfrm>
            <a:off x="5958715" y="2186520"/>
            <a:ext cx="1764914" cy="528606"/>
          </a:xfrm>
          <a:prstGeom prst="rect">
            <a:avLst/>
          </a:prstGeom>
        </p:spPr>
        <p:txBody>
          <a:bodyPr wrap="square">
            <a:spAutoFit/>
          </a:bodyPr>
          <a:lstStyle/>
          <a:p>
            <a:pPr algn="ctr" defTabSz="685472">
              <a:lnSpc>
                <a:spcPct val="90000"/>
              </a:lnSpc>
              <a:spcAft>
                <a:spcPts val="431"/>
              </a:spcAft>
              <a:defRPr/>
            </a:pPr>
            <a:r>
              <a:rPr lang="es-ES" sz="1050" dirty="0">
                <a:solidFill>
                  <a:schemeClr val="tx1">
                    <a:lumMod val="50000"/>
                    <a:lumOff val="50000"/>
                  </a:schemeClr>
                </a:solidFill>
              </a:rPr>
              <a:t>Interpreta imágenes para crear experiencias de búsqueda visual a medida</a:t>
            </a:r>
            <a:endPar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endParaRPr>
          </a:p>
        </p:txBody>
      </p:sp>
      <p:grpSp>
        <p:nvGrpSpPr>
          <p:cNvPr id="18" name="Group 35">
            <a:extLst>
              <a:ext uri="{FF2B5EF4-FFF2-40B4-BE49-F238E27FC236}">
                <a16:creationId xmlns:a16="http://schemas.microsoft.com/office/drawing/2014/main" id="{F05472F9-B838-4465-905B-D8299BC75298}"/>
              </a:ext>
            </a:extLst>
          </p:cNvPr>
          <p:cNvGrpSpPr>
            <a:grpSpLocks noChangeAspect="1"/>
          </p:cNvGrpSpPr>
          <p:nvPr/>
        </p:nvGrpSpPr>
        <p:grpSpPr bwMode="auto">
          <a:xfrm>
            <a:off x="2223247" y="1281563"/>
            <a:ext cx="530723" cy="373382"/>
            <a:chOff x="-1" y="4"/>
            <a:chExt cx="2830" cy="1991"/>
          </a:xfrm>
          <a:solidFill>
            <a:srgbClr val="047CDA"/>
          </a:solidFill>
        </p:grpSpPr>
        <p:sp>
          <p:nvSpPr>
            <p:cNvPr id="19" name="Freeform 36">
              <a:extLst>
                <a:ext uri="{FF2B5EF4-FFF2-40B4-BE49-F238E27FC236}">
                  <a16:creationId xmlns:a16="http://schemas.microsoft.com/office/drawing/2014/main" id="{8CF59F03-C93F-45F9-9080-8BE8AD4705CA}"/>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20" name="Rectangle 37">
              <a:extLst>
                <a:ext uri="{FF2B5EF4-FFF2-40B4-BE49-F238E27FC236}">
                  <a16:creationId xmlns:a16="http://schemas.microsoft.com/office/drawing/2014/main" id="{B343B380-05F7-4E69-9793-6A1C486A9DCE}"/>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grpSp>
        <p:nvGrpSpPr>
          <p:cNvPr id="21" name="Group 20">
            <a:extLst>
              <a:ext uri="{FF2B5EF4-FFF2-40B4-BE49-F238E27FC236}">
                <a16:creationId xmlns:a16="http://schemas.microsoft.com/office/drawing/2014/main" id="{3E11306C-CA18-4DE9-B7C4-065EE13A4036}"/>
              </a:ext>
            </a:extLst>
          </p:cNvPr>
          <p:cNvGrpSpPr>
            <a:grpSpLocks noChangeAspect="1"/>
          </p:cNvGrpSpPr>
          <p:nvPr/>
        </p:nvGrpSpPr>
        <p:grpSpPr bwMode="auto">
          <a:xfrm>
            <a:off x="4420923" y="1219705"/>
            <a:ext cx="487582" cy="488345"/>
            <a:chOff x="-1" y="2"/>
            <a:chExt cx="2554" cy="2558"/>
          </a:xfrm>
          <a:solidFill>
            <a:srgbClr val="047CDA"/>
          </a:solidFill>
        </p:grpSpPr>
        <p:sp>
          <p:nvSpPr>
            <p:cNvPr id="22" name="Freeform 21">
              <a:extLst>
                <a:ext uri="{FF2B5EF4-FFF2-40B4-BE49-F238E27FC236}">
                  <a16:creationId xmlns:a16="http://schemas.microsoft.com/office/drawing/2014/main" id="{78801B64-E8B7-4ABE-9BD9-4D1FD74C77FE}"/>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23" name="Freeform 22">
              <a:extLst>
                <a:ext uri="{FF2B5EF4-FFF2-40B4-BE49-F238E27FC236}">
                  <a16:creationId xmlns:a16="http://schemas.microsoft.com/office/drawing/2014/main" id="{BCEF5591-7156-41D8-9432-2812CB54E8C5}"/>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24" name="Rectangle 23">
              <a:extLst>
                <a:ext uri="{FF2B5EF4-FFF2-40B4-BE49-F238E27FC236}">
                  <a16:creationId xmlns:a16="http://schemas.microsoft.com/office/drawing/2014/main" id="{2847D020-E9F7-4D44-BE2A-892D1B50883F}"/>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25" name="Rectangle 24">
              <a:extLst>
                <a:ext uri="{FF2B5EF4-FFF2-40B4-BE49-F238E27FC236}">
                  <a16:creationId xmlns:a16="http://schemas.microsoft.com/office/drawing/2014/main" id="{2F6DF2EC-64A3-43D9-9C49-40FE205EEBB8}"/>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sp>
        <p:nvSpPr>
          <p:cNvPr id="29" name="Freeform 32">
            <a:extLst>
              <a:ext uri="{FF2B5EF4-FFF2-40B4-BE49-F238E27FC236}">
                <a16:creationId xmlns:a16="http://schemas.microsoft.com/office/drawing/2014/main" id="{965F0A63-BB7E-49D6-9348-6BB268B981D5}"/>
              </a:ext>
            </a:extLst>
          </p:cNvPr>
          <p:cNvSpPr>
            <a:spLocks noEditPoints="1"/>
          </p:cNvSpPr>
          <p:nvPr/>
        </p:nvSpPr>
        <p:spPr bwMode="auto">
          <a:xfrm>
            <a:off x="6841172" y="2973700"/>
            <a:ext cx="444811" cy="516518"/>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nvGrpSpPr>
          <p:cNvPr id="30" name="Group 10">
            <a:extLst>
              <a:ext uri="{FF2B5EF4-FFF2-40B4-BE49-F238E27FC236}">
                <a16:creationId xmlns:a16="http://schemas.microsoft.com/office/drawing/2014/main" id="{B8686DE2-F769-4B1C-A1DF-B3E8A668BFCD}"/>
              </a:ext>
            </a:extLst>
          </p:cNvPr>
          <p:cNvGrpSpPr>
            <a:grpSpLocks noChangeAspect="1"/>
          </p:cNvGrpSpPr>
          <p:nvPr/>
        </p:nvGrpSpPr>
        <p:grpSpPr bwMode="auto">
          <a:xfrm>
            <a:off x="4569562" y="3049138"/>
            <a:ext cx="529934" cy="372826"/>
            <a:chOff x="-1" y="4"/>
            <a:chExt cx="2830" cy="1991"/>
          </a:xfrm>
          <a:solidFill>
            <a:srgbClr val="047CDA"/>
          </a:solidFill>
        </p:grpSpPr>
        <p:sp>
          <p:nvSpPr>
            <p:cNvPr id="31" name="Freeform 11">
              <a:extLst>
                <a:ext uri="{FF2B5EF4-FFF2-40B4-BE49-F238E27FC236}">
                  <a16:creationId xmlns:a16="http://schemas.microsoft.com/office/drawing/2014/main" id="{3592DED5-F7BE-4756-A6B8-4447D95572CB}"/>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32" name="Freeform 12">
              <a:extLst>
                <a:ext uri="{FF2B5EF4-FFF2-40B4-BE49-F238E27FC236}">
                  <a16:creationId xmlns:a16="http://schemas.microsoft.com/office/drawing/2014/main" id="{64F03416-6D44-40E2-A7B9-AC92D3643B41}"/>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grpSp>
        <p:nvGrpSpPr>
          <p:cNvPr id="33" name="Group 4">
            <a:extLst>
              <a:ext uri="{FF2B5EF4-FFF2-40B4-BE49-F238E27FC236}">
                <a16:creationId xmlns:a16="http://schemas.microsoft.com/office/drawing/2014/main" id="{5F9A9630-2FAA-470D-9EDE-785DD9E2A7DE}"/>
              </a:ext>
            </a:extLst>
          </p:cNvPr>
          <p:cNvGrpSpPr>
            <a:grpSpLocks noChangeAspect="1"/>
          </p:cNvGrpSpPr>
          <p:nvPr/>
        </p:nvGrpSpPr>
        <p:grpSpPr bwMode="auto">
          <a:xfrm>
            <a:off x="2287982" y="2997971"/>
            <a:ext cx="455468" cy="472296"/>
            <a:chOff x="-2" y="4"/>
            <a:chExt cx="2463" cy="2554"/>
          </a:xfrm>
          <a:solidFill>
            <a:srgbClr val="047CDA"/>
          </a:solidFill>
        </p:grpSpPr>
        <p:sp>
          <p:nvSpPr>
            <p:cNvPr id="34" name="Freeform 5">
              <a:extLst>
                <a:ext uri="{FF2B5EF4-FFF2-40B4-BE49-F238E27FC236}">
                  <a16:creationId xmlns:a16="http://schemas.microsoft.com/office/drawing/2014/main" id="{0CFBDEFC-065D-4712-9F70-C13BB48AE5B7}"/>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35" name="Freeform 6">
              <a:extLst>
                <a:ext uri="{FF2B5EF4-FFF2-40B4-BE49-F238E27FC236}">
                  <a16:creationId xmlns:a16="http://schemas.microsoft.com/office/drawing/2014/main" id="{7B6BA13A-9D30-4317-9F8A-B33E94E6A834}"/>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36" name="Rectangle 7">
              <a:extLst>
                <a:ext uri="{FF2B5EF4-FFF2-40B4-BE49-F238E27FC236}">
                  <a16:creationId xmlns:a16="http://schemas.microsoft.com/office/drawing/2014/main" id="{5AF3AEF8-4063-4F37-A709-C8A4BCFBAD35}"/>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pic>
        <p:nvPicPr>
          <p:cNvPr id="3" name="Graphic 2">
            <a:extLst>
              <a:ext uri="{FF2B5EF4-FFF2-40B4-BE49-F238E27FC236}">
                <a16:creationId xmlns:a16="http://schemas.microsoft.com/office/drawing/2014/main" id="{9BC49CA2-E90D-46D6-B8B7-91A54A01A7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5164" y="1219705"/>
            <a:ext cx="488345" cy="488345"/>
          </a:xfrm>
          <a:prstGeom prst="rect">
            <a:avLst/>
          </a:prstGeom>
        </p:spPr>
      </p:pic>
    </p:spTree>
    <p:extLst>
      <p:ext uri="{BB962C8B-B14F-4D97-AF65-F5344CB8AC3E}">
        <p14:creationId xmlns:p14="http://schemas.microsoft.com/office/powerpoint/2010/main" val="15385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Detección</a:t>
            </a:r>
            <a:r>
              <a:rPr lang="en-US" dirty="0"/>
              <a:t> de </a:t>
            </a:r>
            <a:r>
              <a:rPr lang="en-US" dirty="0" err="1"/>
              <a:t>objetos</a:t>
            </a:r>
            <a:endParaRPr lang="en-US" dirty="0"/>
          </a:p>
        </p:txBody>
      </p:sp>
      <p:pic>
        <p:nvPicPr>
          <p:cNvPr id="2" name="Picture 1">
            <a:extLst>
              <a:ext uri="{FF2B5EF4-FFF2-40B4-BE49-F238E27FC236}">
                <a16:creationId xmlns:a16="http://schemas.microsoft.com/office/drawing/2014/main" id="{2811838E-F817-409F-8FD0-9D4DE100469F}"/>
              </a:ext>
            </a:extLst>
          </p:cNvPr>
          <p:cNvPicPr>
            <a:picLocks noChangeAspect="1"/>
          </p:cNvPicPr>
          <p:nvPr/>
        </p:nvPicPr>
        <p:blipFill>
          <a:blip r:embed="rId3"/>
          <a:stretch>
            <a:fillRect/>
          </a:stretch>
        </p:blipFill>
        <p:spPr>
          <a:xfrm>
            <a:off x="1256563" y="948634"/>
            <a:ext cx="6902801" cy="3938244"/>
          </a:xfrm>
          <a:prstGeom prst="rect">
            <a:avLst/>
          </a:prstGeom>
        </p:spPr>
      </p:pic>
      <p:sp>
        <p:nvSpPr>
          <p:cNvPr id="3" name="Rectangle 2">
            <a:extLst>
              <a:ext uri="{FF2B5EF4-FFF2-40B4-BE49-F238E27FC236}">
                <a16:creationId xmlns:a16="http://schemas.microsoft.com/office/drawing/2014/main" id="{2BF710DB-4647-4ACF-88A4-A556A668B770}"/>
              </a:ext>
            </a:extLst>
          </p:cNvPr>
          <p:cNvSpPr/>
          <p:nvPr/>
        </p:nvSpPr>
        <p:spPr>
          <a:xfrm>
            <a:off x="4481711" y="2435271"/>
            <a:ext cx="226344" cy="296107"/>
          </a:xfrm>
          <a:prstGeom prst="rect">
            <a:avLst/>
          </a:prstGeom>
        </p:spPr>
        <p:txBody>
          <a:bodyPr wrap="none">
            <a:spAutoFit/>
          </a:bodyPr>
          <a:lstStyle/>
          <a:p>
            <a:pPr defTabSz="685775">
              <a:defRPr/>
            </a:pPr>
            <a:r>
              <a:rPr lang="en-US" sz="1324" kern="1200" dirty="0">
                <a:latin typeface="Times New Roman" panose="02020603050405020304" pitchFamily="18" charset="0"/>
                <a:ea typeface="+mn-ea"/>
                <a:cs typeface="+mn-cs"/>
              </a:rPr>
              <a:t> </a:t>
            </a:r>
            <a:endParaRPr lang="en-US" sz="1324" kern="1200" dirty="0">
              <a:solidFill>
                <a:srgbClr val="1A1A1A"/>
              </a:solidFill>
              <a:latin typeface="Segoe UI"/>
              <a:ea typeface="+mn-ea"/>
              <a:cs typeface="+mn-cs"/>
            </a:endParaRPr>
          </a:p>
        </p:txBody>
      </p:sp>
    </p:spTree>
    <p:extLst>
      <p:ext uri="{BB962C8B-B14F-4D97-AF65-F5344CB8AC3E}">
        <p14:creationId xmlns:p14="http://schemas.microsoft.com/office/powerpoint/2010/main" val="180183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Entrenar</a:t>
            </a:r>
            <a:r>
              <a:rPr lang="en-US" dirty="0"/>
              <a:t> </a:t>
            </a:r>
            <a:r>
              <a:rPr lang="en-US" dirty="0" err="1"/>
              <a:t>en</a:t>
            </a:r>
            <a:r>
              <a:rPr lang="en-US" dirty="0"/>
              <a:t> el Cloud, </a:t>
            </a:r>
            <a:r>
              <a:rPr lang="en-US" dirty="0" err="1"/>
              <a:t>correr</a:t>
            </a:r>
            <a:r>
              <a:rPr lang="en-US" dirty="0"/>
              <a:t> </a:t>
            </a:r>
            <a:r>
              <a:rPr lang="en-US" dirty="0" err="1"/>
              <a:t>en</a:t>
            </a:r>
            <a:r>
              <a:rPr lang="en-US" dirty="0"/>
              <a:t> </a:t>
            </a:r>
            <a:r>
              <a:rPr lang="en-US" dirty="0" err="1"/>
              <a:t>cualquier</a:t>
            </a:r>
            <a:r>
              <a:rPr lang="en-US" dirty="0"/>
              <a:t> </a:t>
            </a:r>
            <a:r>
              <a:rPr lang="en-US" dirty="0" err="1"/>
              <a:t>lugar</a:t>
            </a:r>
            <a:endParaRPr lang="en-US" dirty="0"/>
          </a:p>
        </p:txBody>
      </p:sp>
      <p:sp>
        <p:nvSpPr>
          <p:cNvPr id="2" name="Text Placeholder 1">
            <a:extLst>
              <a:ext uri="{FF2B5EF4-FFF2-40B4-BE49-F238E27FC236}">
                <a16:creationId xmlns:a16="http://schemas.microsoft.com/office/drawing/2014/main" id="{6A096462-3589-41F8-9680-D472FAB953E7}"/>
              </a:ext>
            </a:extLst>
          </p:cNvPr>
          <p:cNvSpPr>
            <a:spLocks noGrp="1"/>
          </p:cNvSpPr>
          <p:nvPr>
            <p:ph type="body" sz="quarter" idx="10"/>
          </p:nvPr>
        </p:nvSpPr>
        <p:spPr>
          <a:xfrm>
            <a:off x="438150" y="1076326"/>
            <a:ext cx="3909060" cy="895984"/>
          </a:xfrm>
        </p:spPr>
        <p:txBody>
          <a:bodyPr/>
          <a:lstStyle/>
          <a:p>
            <a:r>
              <a:rPr lang="en-US" dirty="0" err="1"/>
              <a:t>Entrena</a:t>
            </a:r>
            <a:r>
              <a:rPr lang="en-US" dirty="0"/>
              <a:t> </a:t>
            </a:r>
            <a:r>
              <a:rPr lang="en-US" dirty="0" err="1"/>
              <a:t>en</a:t>
            </a:r>
            <a:r>
              <a:rPr lang="en-US" dirty="0"/>
              <a:t> Custom Vision Service</a:t>
            </a:r>
          </a:p>
        </p:txBody>
      </p:sp>
      <p:sp>
        <p:nvSpPr>
          <p:cNvPr id="4" name="Text Placeholder 3">
            <a:extLst>
              <a:ext uri="{FF2B5EF4-FFF2-40B4-BE49-F238E27FC236}">
                <a16:creationId xmlns:a16="http://schemas.microsoft.com/office/drawing/2014/main" id="{9BFE946B-36D9-459E-8E5B-8BB387BCE985}"/>
              </a:ext>
            </a:extLst>
          </p:cNvPr>
          <p:cNvSpPr>
            <a:spLocks noGrp="1"/>
          </p:cNvSpPr>
          <p:nvPr>
            <p:ph type="body" sz="quarter" idx="12"/>
          </p:nvPr>
        </p:nvSpPr>
        <p:spPr>
          <a:xfrm>
            <a:off x="4797878" y="1076326"/>
            <a:ext cx="3909060" cy="524344"/>
          </a:xfrm>
        </p:spPr>
        <p:txBody>
          <a:bodyPr/>
          <a:lstStyle/>
          <a:p>
            <a:r>
              <a:rPr lang="en-US" dirty="0" err="1"/>
              <a:t>Despliega</a:t>
            </a:r>
            <a:r>
              <a:rPr lang="en-US" dirty="0"/>
              <a:t> y </a:t>
            </a:r>
            <a:r>
              <a:rPr lang="en-US" dirty="0" err="1"/>
              <a:t>ejecuta</a:t>
            </a:r>
            <a:r>
              <a:rPr lang="en-US" dirty="0"/>
              <a:t> </a:t>
            </a:r>
            <a:r>
              <a:rPr lang="en-US" dirty="0" err="1"/>
              <a:t>donde</a:t>
            </a:r>
            <a:r>
              <a:rPr lang="en-US" dirty="0"/>
              <a:t> sea</a:t>
            </a:r>
          </a:p>
        </p:txBody>
      </p:sp>
      <p:sp>
        <p:nvSpPr>
          <p:cNvPr id="3" name="Rectangle 2">
            <a:extLst>
              <a:ext uri="{FF2B5EF4-FFF2-40B4-BE49-F238E27FC236}">
                <a16:creationId xmlns:a16="http://schemas.microsoft.com/office/drawing/2014/main" id="{2BF710DB-4647-4ACF-88A4-A556A668B770}"/>
              </a:ext>
            </a:extLst>
          </p:cNvPr>
          <p:cNvSpPr/>
          <p:nvPr/>
        </p:nvSpPr>
        <p:spPr>
          <a:xfrm>
            <a:off x="4481711" y="2435271"/>
            <a:ext cx="226344" cy="296107"/>
          </a:xfrm>
          <a:prstGeom prst="rect">
            <a:avLst/>
          </a:prstGeom>
        </p:spPr>
        <p:txBody>
          <a:bodyPr wrap="none">
            <a:spAutoFit/>
          </a:bodyPr>
          <a:lstStyle/>
          <a:p>
            <a:pPr defTabSz="685775">
              <a:defRPr/>
            </a:pPr>
            <a:r>
              <a:rPr lang="en-US" sz="1324" kern="1200" dirty="0">
                <a:latin typeface="Times New Roman" panose="02020603050405020304" pitchFamily="18" charset="0"/>
                <a:ea typeface="+mn-ea"/>
                <a:cs typeface="+mn-cs"/>
              </a:rPr>
              <a:t> </a:t>
            </a:r>
            <a:endParaRPr lang="en-US" sz="1324" kern="1200" dirty="0">
              <a:solidFill>
                <a:srgbClr val="1A1A1A"/>
              </a:solidFill>
              <a:latin typeface="Segoe UI"/>
              <a:ea typeface="+mn-ea"/>
              <a:cs typeface="+mn-cs"/>
            </a:endParaRPr>
          </a:p>
        </p:txBody>
      </p:sp>
      <p:pic>
        <p:nvPicPr>
          <p:cNvPr id="10" name="Picture 9">
            <a:extLst>
              <a:ext uri="{FF2B5EF4-FFF2-40B4-BE49-F238E27FC236}">
                <a16:creationId xmlns:a16="http://schemas.microsoft.com/office/drawing/2014/main" id="{4DB84780-1096-4D1F-B78B-6BF5C2C7F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4154" y="3797136"/>
            <a:ext cx="592511" cy="252561"/>
          </a:xfrm>
          <a:prstGeom prst="rect">
            <a:avLst/>
          </a:prstGeom>
        </p:spPr>
      </p:pic>
      <p:pic>
        <p:nvPicPr>
          <p:cNvPr id="11" name="Picture 10">
            <a:extLst>
              <a:ext uri="{FF2B5EF4-FFF2-40B4-BE49-F238E27FC236}">
                <a16:creationId xmlns:a16="http://schemas.microsoft.com/office/drawing/2014/main" id="{6C2B77F0-0A57-44A9-88C0-054368450A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333" t="6666" r="22500" b="5334"/>
          <a:stretch/>
        </p:blipFill>
        <p:spPr>
          <a:xfrm>
            <a:off x="6702496" y="4239358"/>
            <a:ext cx="296084" cy="360763"/>
          </a:xfrm>
          <a:prstGeom prst="rect">
            <a:avLst/>
          </a:prstGeom>
        </p:spPr>
      </p:pic>
      <p:sp>
        <p:nvSpPr>
          <p:cNvPr id="12" name="TextBox 11">
            <a:extLst>
              <a:ext uri="{FF2B5EF4-FFF2-40B4-BE49-F238E27FC236}">
                <a16:creationId xmlns:a16="http://schemas.microsoft.com/office/drawing/2014/main" id="{29B260C4-C4E2-42DC-9371-2E1E13FAB85B}"/>
              </a:ext>
            </a:extLst>
          </p:cNvPr>
          <p:cNvSpPr txBox="1"/>
          <p:nvPr/>
        </p:nvSpPr>
        <p:spPr>
          <a:xfrm>
            <a:off x="7939903" y="3120845"/>
            <a:ext cx="657537" cy="329325"/>
          </a:xfrm>
          <a:prstGeom prst="rect">
            <a:avLst/>
          </a:prstGeom>
          <a:noFill/>
        </p:spPr>
        <p:txBody>
          <a:bodyPr wrap="square" lIns="134464" tIns="107571" rIns="134464" bIns="107571" rtlCol="0">
            <a:spAutoFit/>
          </a:bodyPr>
          <a:lstStyle/>
          <a:p>
            <a:pPr defTabSz="685745">
              <a:lnSpc>
                <a:spcPct val="90000"/>
              </a:lnSpc>
              <a:spcAft>
                <a:spcPts val="441"/>
              </a:spcAft>
              <a:defRPr/>
            </a:pPr>
            <a:r>
              <a:rPr lang="en-US" sz="809" b="1" kern="1200" err="1">
                <a:gradFill>
                  <a:gsLst>
                    <a:gs pos="2917">
                      <a:prstClr val="black"/>
                    </a:gs>
                    <a:gs pos="30000">
                      <a:prstClr val="black"/>
                    </a:gs>
                  </a:gsLst>
                  <a:lin ang="5400000" scaled="0"/>
                </a:gradFill>
                <a:latin typeface="Calibri" panose="020F0502020204030204"/>
                <a:ea typeface="+mn-ea"/>
                <a:cs typeface="+mn-cs"/>
              </a:rPr>
              <a:t>CoreML</a:t>
            </a:r>
            <a:endParaRPr lang="en-US" sz="809" b="1" kern="1200">
              <a:gradFill>
                <a:gsLst>
                  <a:gs pos="2917">
                    <a:prstClr val="black"/>
                  </a:gs>
                  <a:gs pos="30000">
                    <a:prstClr val="black"/>
                  </a:gs>
                </a:gsLst>
                <a:lin ang="5400000" scaled="0"/>
              </a:gradFill>
              <a:latin typeface="Calibri" panose="020F0502020204030204"/>
              <a:ea typeface="+mn-ea"/>
              <a:cs typeface="+mn-cs"/>
            </a:endParaRPr>
          </a:p>
        </p:txBody>
      </p:sp>
      <p:sp>
        <p:nvSpPr>
          <p:cNvPr id="13" name="TextBox 12">
            <a:extLst>
              <a:ext uri="{FF2B5EF4-FFF2-40B4-BE49-F238E27FC236}">
                <a16:creationId xmlns:a16="http://schemas.microsoft.com/office/drawing/2014/main" id="{D0401D60-429F-4345-9C70-29B69B0B2564}"/>
              </a:ext>
            </a:extLst>
          </p:cNvPr>
          <p:cNvSpPr txBox="1"/>
          <p:nvPr/>
        </p:nvSpPr>
        <p:spPr>
          <a:xfrm>
            <a:off x="5790765" y="3397587"/>
            <a:ext cx="784115" cy="329325"/>
          </a:xfrm>
          <a:prstGeom prst="rect">
            <a:avLst/>
          </a:prstGeom>
          <a:noFill/>
        </p:spPr>
        <p:txBody>
          <a:bodyPr wrap="square" lIns="134464" tIns="107571" rIns="134464" bIns="107571" rtlCol="0">
            <a:spAutoFit/>
          </a:bodyPr>
          <a:lstStyle/>
          <a:p>
            <a:pPr defTabSz="685745">
              <a:lnSpc>
                <a:spcPct val="90000"/>
              </a:lnSpc>
              <a:spcAft>
                <a:spcPts val="441"/>
              </a:spcAft>
              <a:defRPr/>
            </a:pPr>
            <a:r>
              <a:rPr lang="en-US" sz="809" b="1" kern="1200">
                <a:gradFill>
                  <a:gsLst>
                    <a:gs pos="2917">
                      <a:prstClr val="black"/>
                    </a:gs>
                    <a:gs pos="30000">
                      <a:prstClr val="black"/>
                    </a:gs>
                  </a:gsLst>
                  <a:lin ang="5400000" scaled="0"/>
                </a:gradFill>
                <a:latin typeface="Calibri" panose="020F0502020204030204"/>
                <a:ea typeface="+mn-ea"/>
                <a:cs typeface="+mn-cs"/>
              </a:rPr>
              <a:t>TensorFlow</a:t>
            </a:r>
          </a:p>
        </p:txBody>
      </p:sp>
      <p:pic>
        <p:nvPicPr>
          <p:cNvPr id="14" name="Picture 13">
            <a:extLst>
              <a:ext uri="{FF2B5EF4-FFF2-40B4-BE49-F238E27FC236}">
                <a16:creationId xmlns:a16="http://schemas.microsoft.com/office/drawing/2014/main" id="{E1277CAB-3701-477A-A6E9-CFD7103F97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399" y="3141923"/>
            <a:ext cx="287962" cy="308118"/>
          </a:xfrm>
          <a:prstGeom prst="rect">
            <a:avLst/>
          </a:prstGeom>
        </p:spPr>
      </p:pic>
      <p:pic>
        <p:nvPicPr>
          <p:cNvPr id="15" name="Picture 14">
            <a:extLst>
              <a:ext uri="{FF2B5EF4-FFF2-40B4-BE49-F238E27FC236}">
                <a16:creationId xmlns:a16="http://schemas.microsoft.com/office/drawing/2014/main" id="{64A1F1A6-5764-4E1C-80F3-051786FDCF52}"/>
              </a:ext>
            </a:extLst>
          </p:cNvPr>
          <p:cNvPicPr>
            <a:picLocks noChangeAspect="1"/>
          </p:cNvPicPr>
          <p:nvPr/>
        </p:nvPicPr>
        <p:blipFill>
          <a:blip r:embed="rId6"/>
          <a:stretch>
            <a:fillRect/>
          </a:stretch>
        </p:blipFill>
        <p:spPr>
          <a:xfrm>
            <a:off x="7857797" y="2640584"/>
            <a:ext cx="626448" cy="619847"/>
          </a:xfrm>
          <a:prstGeom prst="rect">
            <a:avLst/>
          </a:prstGeom>
        </p:spPr>
      </p:pic>
      <p:pic>
        <p:nvPicPr>
          <p:cNvPr id="16" name="Picture 15">
            <a:extLst>
              <a:ext uri="{FF2B5EF4-FFF2-40B4-BE49-F238E27FC236}">
                <a16:creationId xmlns:a16="http://schemas.microsoft.com/office/drawing/2014/main" id="{CA65628C-7592-40F3-BD90-46EF5F996596}"/>
              </a:ext>
            </a:extLst>
          </p:cNvPr>
          <p:cNvPicPr>
            <a:picLocks noChangeAspect="1"/>
          </p:cNvPicPr>
          <p:nvPr/>
        </p:nvPicPr>
        <p:blipFill>
          <a:blip r:embed="rId7"/>
          <a:stretch>
            <a:fillRect/>
          </a:stretch>
        </p:blipFill>
        <p:spPr>
          <a:xfrm>
            <a:off x="1179130" y="2260963"/>
            <a:ext cx="1255073" cy="1451179"/>
          </a:xfrm>
          <a:prstGeom prst="rect">
            <a:avLst/>
          </a:prstGeom>
        </p:spPr>
      </p:pic>
      <p:sp>
        <p:nvSpPr>
          <p:cNvPr id="18" name="TextBox 17">
            <a:extLst>
              <a:ext uri="{FF2B5EF4-FFF2-40B4-BE49-F238E27FC236}">
                <a16:creationId xmlns:a16="http://schemas.microsoft.com/office/drawing/2014/main" id="{1B90BBAE-A9B1-4BB5-9E03-1AA5C3699796}"/>
              </a:ext>
            </a:extLst>
          </p:cNvPr>
          <p:cNvSpPr txBox="1"/>
          <p:nvPr/>
        </p:nvSpPr>
        <p:spPr>
          <a:xfrm>
            <a:off x="5342798" y="4181368"/>
            <a:ext cx="904814" cy="441407"/>
          </a:xfrm>
          <a:prstGeom prst="rect">
            <a:avLst/>
          </a:prstGeom>
          <a:noFill/>
        </p:spPr>
        <p:txBody>
          <a:bodyPr wrap="square" lIns="134464" tIns="107571" rIns="134464" bIns="107571" rtlCol="0">
            <a:spAutoFit/>
          </a:bodyPr>
          <a:lstStyle/>
          <a:p>
            <a:pPr defTabSz="685745">
              <a:lnSpc>
                <a:spcPct val="90000"/>
              </a:lnSpc>
              <a:spcAft>
                <a:spcPts val="441"/>
              </a:spcAft>
              <a:defRPr/>
            </a:pPr>
            <a:r>
              <a:rPr lang="en-US" sz="809" b="1" kern="1200">
                <a:gradFill>
                  <a:gsLst>
                    <a:gs pos="2917">
                      <a:prstClr val="black"/>
                    </a:gs>
                    <a:gs pos="30000">
                      <a:prstClr val="black"/>
                    </a:gs>
                  </a:gsLst>
                  <a:lin ang="5400000" scaled="0"/>
                </a:gradFill>
                <a:latin typeface="Calibri" panose="020F0502020204030204"/>
                <a:ea typeface="+mn-ea"/>
                <a:cs typeface="+mn-cs"/>
              </a:rPr>
              <a:t>Azure IoT Edge</a:t>
            </a:r>
          </a:p>
        </p:txBody>
      </p:sp>
      <p:pic>
        <p:nvPicPr>
          <p:cNvPr id="19" name="Picture 18">
            <a:extLst>
              <a:ext uri="{FF2B5EF4-FFF2-40B4-BE49-F238E27FC236}">
                <a16:creationId xmlns:a16="http://schemas.microsoft.com/office/drawing/2014/main" id="{E5223408-6F9D-4CAE-9CE0-3592BF573A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6375" y="2721829"/>
            <a:ext cx="294033" cy="348401"/>
          </a:xfrm>
          <a:prstGeom prst="rect">
            <a:avLst/>
          </a:prstGeom>
        </p:spPr>
      </p:pic>
      <p:pic>
        <p:nvPicPr>
          <p:cNvPr id="20" name="Picture 19">
            <a:extLst>
              <a:ext uri="{FF2B5EF4-FFF2-40B4-BE49-F238E27FC236}">
                <a16:creationId xmlns:a16="http://schemas.microsoft.com/office/drawing/2014/main" id="{BC587546-9B08-4BFC-B939-4C4D058910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0659" y="3135252"/>
            <a:ext cx="300381" cy="300381"/>
          </a:xfrm>
          <a:prstGeom prst="rect">
            <a:avLst/>
          </a:prstGeom>
        </p:spPr>
      </p:pic>
      <p:sp>
        <p:nvSpPr>
          <p:cNvPr id="21" name="TextBox 20">
            <a:extLst>
              <a:ext uri="{FF2B5EF4-FFF2-40B4-BE49-F238E27FC236}">
                <a16:creationId xmlns:a16="http://schemas.microsoft.com/office/drawing/2014/main" id="{3469F0A3-CBA9-4E11-8CF4-6BC2C7DC6AA4}"/>
              </a:ext>
            </a:extLst>
          </p:cNvPr>
          <p:cNvSpPr txBox="1"/>
          <p:nvPr/>
        </p:nvSpPr>
        <p:spPr>
          <a:xfrm>
            <a:off x="4683722" y="3479304"/>
            <a:ext cx="904814" cy="329325"/>
          </a:xfrm>
          <a:prstGeom prst="rect">
            <a:avLst/>
          </a:prstGeom>
          <a:noFill/>
        </p:spPr>
        <p:txBody>
          <a:bodyPr wrap="square" lIns="134464" tIns="107571" rIns="134464" bIns="107571" rtlCol="0">
            <a:spAutoFit/>
          </a:bodyPr>
          <a:lstStyle/>
          <a:p>
            <a:pPr defTabSz="685745">
              <a:lnSpc>
                <a:spcPct val="90000"/>
              </a:lnSpc>
              <a:spcAft>
                <a:spcPts val="441"/>
              </a:spcAft>
              <a:defRPr/>
            </a:pPr>
            <a:r>
              <a:rPr lang="en-US" sz="809" b="1" kern="1200" dirty="0">
                <a:gradFill>
                  <a:gsLst>
                    <a:gs pos="2917">
                      <a:prstClr val="black"/>
                    </a:gs>
                    <a:gs pos="30000">
                      <a:prstClr val="black"/>
                    </a:gs>
                  </a:gsLst>
                  <a:lin ang="5400000" scaled="0"/>
                </a:gradFill>
                <a:latin typeface="Calibri" panose="020F0502020204030204"/>
                <a:ea typeface="+mn-ea"/>
                <a:cs typeface="+mn-cs"/>
              </a:rPr>
              <a:t>ONNX/</a:t>
            </a:r>
            <a:r>
              <a:rPr lang="en-US" sz="809" b="1" kern="1200" dirty="0" err="1">
                <a:gradFill>
                  <a:gsLst>
                    <a:gs pos="2917">
                      <a:prstClr val="black"/>
                    </a:gs>
                    <a:gs pos="30000">
                      <a:prstClr val="black"/>
                    </a:gs>
                  </a:gsLst>
                  <a:lin ang="5400000" scaled="0"/>
                </a:gradFill>
                <a:latin typeface="Calibri" panose="020F0502020204030204"/>
                <a:ea typeface="+mn-ea"/>
                <a:cs typeface="+mn-cs"/>
              </a:rPr>
              <a:t>WinML</a:t>
            </a:r>
            <a:endParaRPr lang="en-US" sz="809" b="1" kern="1200" dirty="0">
              <a:gradFill>
                <a:gsLst>
                  <a:gs pos="2917">
                    <a:prstClr val="black"/>
                  </a:gs>
                  <a:gs pos="30000">
                    <a:prstClr val="black"/>
                  </a:gs>
                </a:gsLst>
                <a:lin ang="5400000" scaled="0"/>
              </a:gradFill>
              <a:latin typeface="Calibri" panose="020F0502020204030204"/>
              <a:ea typeface="+mn-ea"/>
              <a:cs typeface="+mn-cs"/>
            </a:endParaRPr>
          </a:p>
        </p:txBody>
      </p:sp>
      <p:grpSp>
        <p:nvGrpSpPr>
          <p:cNvPr id="22" name="Group 21">
            <a:extLst>
              <a:ext uri="{FF2B5EF4-FFF2-40B4-BE49-F238E27FC236}">
                <a16:creationId xmlns:a16="http://schemas.microsoft.com/office/drawing/2014/main" id="{117A9F46-75E5-4C74-9E49-871EA534AD85}"/>
              </a:ext>
            </a:extLst>
          </p:cNvPr>
          <p:cNvGrpSpPr/>
          <p:nvPr/>
        </p:nvGrpSpPr>
        <p:grpSpPr>
          <a:xfrm>
            <a:off x="7426664" y="3847827"/>
            <a:ext cx="1401135" cy="438100"/>
            <a:chOff x="6399915" y="2366625"/>
            <a:chExt cx="1050235" cy="465138"/>
          </a:xfrm>
        </p:grpSpPr>
        <p:sp>
          <p:nvSpPr>
            <p:cNvPr id="23" name="Freeform 6">
              <a:extLst>
                <a:ext uri="{FF2B5EF4-FFF2-40B4-BE49-F238E27FC236}">
                  <a16:creationId xmlns:a16="http://schemas.microsoft.com/office/drawing/2014/main" id="{5EF0C6A3-A0AE-4A3E-874F-AEBCA02484E3}"/>
                </a:ext>
              </a:extLst>
            </p:cNvPr>
            <p:cNvSpPr>
              <a:spLocks/>
            </p:cNvSpPr>
            <p:nvPr/>
          </p:nvSpPr>
          <p:spPr bwMode="auto">
            <a:xfrm>
              <a:off x="6924688" y="2698413"/>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4" name="Rectangle 9">
              <a:extLst>
                <a:ext uri="{FF2B5EF4-FFF2-40B4-BE49-F238E27FC236}">
                  <a16:creationId xmlns:a16="http://schemas.microsoft.com/office/drawing/2014/main" id="{FDEE07DC-05B7-48CB-896E-A584EC29AF5C}"/>
                </a:ext>
              </a:extLst>
            </p:cNvPr>
            <p:cNvSpPr>
              <a:spLocks noChangeArrowheads="1"/>
            </p:cNvSpPr>
            <p:nvPr/>
          </p:nvSpPr>
          <p:spPr bwMode="auto">
            <a:xfrm>
              <a:off x="70501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5" name="Rectangle 10">
              <a:extLst>
                <a:ext uri="{FF2B5EF4-FFF2-40B4-BE49-F238E27FC236}">
                  <a16:creationId xmlns:a16="http://schemas.microsoft.com/office/drawing/2014/main" id="{96DC6BC5-AEC0-426E-B846-122E8EFE900F}"/>
                </a:ext>
              </a:extLst>
            </p:cNvPr>
            <p:cNvSpPr>
              <a:spLocks noChangeArrowheads="1"/>
            </p:cNvSpPr>
            <p:nvPr/>
          </p:nvSpPr>
          <p:spPr bwMode="auto">
            <a:xfrm>
              <a:off x="70405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6" name="Rectangle 11">
              <a:extLst>
                <a:ext uri="{FF2B5EF4-FFF2-40B4-BE49-F238E27FC236}">
                  <a16:creationId xmlns:a16="http://schemas.microsoft.com/office/drawing/2014/main" id="{D489FFD2-5072-40CA-B3C1-13CFC408F8A5}"/>
                </a:ext>
              </a:extLst>
            </p:cNvPr>
            <p:cNvSpPr>
              <a:spLocks noChangeArrowheads="1"/>
            </p:cNvSpPr>
            <p:nvPr/>
          </p:nvSpPr>
          <p:spPr bwMode="auto">
            <a:xfrm>
              <a:off x="70691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7" name="Rectangle 12">
              <a:extLst>
                <a:ext uri="{FF2B5EF4-FFF2-40B4-BE49-F238E27FC236}">
                  <a16:creationId xmlns:a16="http://schemas.microsoft.com/office/drawing/2014/main" id="{0CBB03E8-85F8-4399-92FA-19B683486BA9}"/>
                </a:ext>
              </a:extLst>
            </p:cNvPr>
            <p:cNvSpPr>
              <a:spLocks noChangeArrowheads="1"/>
            </p:cNvSpPr>
            <p:nvPr/>
          </p:nvSpPr>
          <p:spPr bwMode="auto">
            <a:xfrm>
              <a:off x="703105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8" name="Rectangle 13">
              <a:extLst>
                <a:ext uri="{FF2B5EF4-FFF2-40B4-BE49-F238E27FC236}">
                  <a16:creationId xmlns:a16="http://schemas.microsoft.com/office/drawing/2014/main" id="{632EB0DE-4FAB-454A-98C6-51FFAB16E87D}"/>
                </a:ext>
              </a:extLst>
            </p:cNvPr>
            <p:cNvSpPr>
              <a:spLocks noChangeArrowheads="1"/>
            </p:cNvSpPr>
            <p:nvPr/>
          </p:nvSpPr>
          <p:spPr bwMode="auto">
            <a:xfrm>
              <a:off x="70596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9" name="Rectangle 14">
              <a:extLst>
                <a:ext uri="{FF2B5EF4-FFF2-40B4-BE49-F238E27FC236}">
                  <a16:creationId xmlns:a16="http://schemas.microsoft.com/office/drawing/2014/main" id="{82BA6448-D458-49E9-BB24-85A905886684}"/>
                </a:ext>
              </a:extLst>
            </p:cNvPr>
            <p:cNvSpPr>
              <a:spLocks noChangeArrowheads="1"/>
            </p:cNvSpPr>
            <p:nvPr/>
          </p:nvSpPr>
          <p:spPr bwMode="auto">
            <a:xfrm>
              <a:off x="7078675"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0" name="Rectangle 15">
              <a:extLst>
                <a:ext uri="{FF2B5EF4-FFF2-40B4-BE49-F238E27FC236}">
                  <a16:creationId xmlns:a16="http://schemas.microsoft.com/office/drawing/2014/main" id="{A7545B1B-2824-4CDA-85BC-C01C504DC859}"/>
                </a:ext>
              </a:extLst>
            </p:cNvPr>
            <p:cNvSpPr>
              <a:spLocks noChangeArrowheads="1"/>
            </p:cNvSpPr>
            <p:nvPr/>
          </p:nvSpPr>
          <p:spPr bwMode="auto">
            <a:xfrm>
              <a:off x="70596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1" name="Rectangle 16">
              <a:extLst>
                <a:ext uri="{FF2B5EF4-FFF2-40B4-BE49-F238E27FC236}">
                  <a16:creationId xmlns:a16="http://schemas.microsoft.com/office/drawing/2014/main" id="{7CB0650D-C59D-4804-AB61-A4D0C8C44D35}"/>
                </a:ext>
              </a:extLst>
            </p:cNvPr>
            <p:cNvSpPr>
              <a:spLocks noChangeArrowheads="1"/>
            </p:cNvSpPr>
            <p:nvPr/>
          </p:nvSpPr>
          <p:spPr bwMode="auto">
            <a:xfrm>
              <a:off x="69754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2" name="Rectangle 17">
              <a:extLst>
                <a:ext uri="{FF2B5EF4-FFF2-40B4-BE49-F238E27FC236}">
                  <a16:creationId xmlns:a16="http://schemas.microsoft.com/office/drawing/2014/main" id="{5BF628F6-7183-4632-BAA9-3D9B8CF04747}"/>
                </a:ext>
              </a:extLst>
            </p:cNvPr>
            <p:cNvSpPr>
              <a:spLocks noChangeArrowheads="1"/>
            </p:cNvSpPr>
            <p:nvPr/>
          </p:nvSpPr>
          <p:spPr bwMode="auto">
            <a:xfrm>
              <a:off x="69866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3" name="Rectangle 18">
              <a:extLst>
                <a:ext uri="{FF2B5EF4-FFF2-40B4-BE49-F238E27FC236}">
                  <a16:creationId xmlns:a16="http://schemas.microsoft.com/office/drawing/2014/main" id="{0491A259-4944-4105-9994-CD6AD3231E90}"/>
                </a:ext>
              </a:extLst>
            </p:cNvPr>
            <p:cNvSpPr>
              <a:spLocks noChangeArrowheads="1"/>
            </p:cNvSpPr>
            <p:nvPr/>
          </p:nvSpPr>
          <p:spPr bwMode="auto">
            <a:xfrm>
              <a:off x="69961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4" name="Rectangle 19">
              <a:extLst>
                <a:ext uri="{FF2B5EF4-FFF2-40B4-BE49-F238E27FC236}">
                  <a16:creationId xmlns:a16="http://schemas.microsoft.com/office/drawing/2014/main" id="{64600092-3438-43A9-A47A-F8F419FF429C}"/>
                </a:ext>
              </a:extLst>
            </p:cNvPr>
            <p:cNvSpPr>
              <a:spLocks noChangeArrowheads="1"/>
            </p:cNvSpPr>
            <p:nvPr/>
          </p:nvSpPr>
          <p:spPr bwMode="auto">
            <a:xfrm>
              <a:off x="70691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5" name="Rectangle 20">
              <a:extLst>
                <a:ext uri="{FF2B5EF4-FFF2-40B4-BE49-F238E27FC236}">
                  <a16:creationId xmlns:a16="http://schemas.microsoft.com/office/drawing/2014/main" id="{32B283AC-67AA-4A53-A096-F918011E313A}"/>
                </a:ext>
              </a:extLst>
            </p:cNvPr>
            <p:cNvSpPr>
              <a:spLocks noChangeArrowheads="1"/>
            </p:cNvSpPr>
            <p:nvPr/>
          </p:nvSpPr>
          <p:spPr bwMode="auto">
            <a:xfrm>
              <a:off x="7078675"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6" name="Rectangle 21">
              <a:extLst>
                <a:ext uri="{FF2B5EF4-FFF2-40B4-BE49-F238E27FC236}">
                  <a16:creationId xmlns:a16="http://schemas.microsoft.com/office/drawing/2014/main" id="{2D92E313-7F6C-4846-8D41-5F7575A8C3C7}"/>
                </a:ext>
              </a:extLst>
            </p:cNvPr>
            <p:cNvSpPr>
              <a:spLocks noChangeArrowheads="1"/>
            </p:cNvSpPr>
            <p:nvPr/>
          </p:nvSpPr>
          <p:spPr bwMode="auto">
            <a:xfrm>
              <a:off x="6399915" y="2584113"/>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7" name="Rectangle 22">
              <a:extLst>
                <a:ext uri="{FF2B5EF4-FFF2-40B4-BE49-F238E27FC236}">
                  <a16:creationId xmlns:a16="http://schemas.microsoft.com/office/drawing/2014/main" id="{4D3FAF06-C071-448F-ABB8-3FCCE8F3C927}"/>
                </a:ext>
              </a:extLst>
            </p:cNvPr>
            <p:cNvSpPr>
              <a:spLocks noChangeArrowheads="1"/>
            </p:cNvSpPr>
            <p:nvPr/>
          </p:nvSpPr>
          <p:spPr bwMode="auto">
            <a:xfrm>
              <a:off x="69564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8" name="Rectangle 23">
              <a:extLst>
                <a:ext uri="{FF2B5EF4-FFF2-40B4-BE49-F238E27FC236}">
                  <a16:creationId xmlns:a16="http://schemas.microsoft.com/office/drawing/2014/main" id="{C7E44BCF-6E9B-47C2-BAC1-092297160943}"/>
                </a:ext>
              </a:extLst>
            </p:cNvPr>
            <p:cNvSpPr>
              <a:spLocks noChangeArrowheads="1"/>
            </p:cNvSpPr>
            <p:nvPr/>
          </p:nvSpPr>
          <p:spPr bwMode="auto">
            <a:xfrm>
              <a:off x="704057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9" name="Rectangle 24">
              <a:extLst>
                <a:ext uri="{FF2B5EF4-FFF2-40B4-BE49-F238E27FC236}">
                  <a16:creationId xmlns:a16="http://schemas.microsoft.com/office/drawing/2014/main" id="{5D53C74A-0CDF-4983-A6DD-D23F10922622}"/>
                </a:ext>
              </a:extLst>
            </p:cNvPr>
            <p:cNvSpPr>
              <a:spLocks noChangeArrowheads="1"/>
            </p:cNvSpPr>
            <p:nvPr/>
          </p:nvSpPr>
          <p:spPr bwMode="auto">
            <a:xfrm>
              <a:off x="71326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0" name="Rectangle 25">
              <a:extLst>
                <a:ext uri="{FF2B5EF4-FFF2-40B4-BE49-F238E27FC236}">
                  <a16:creationId xmlns:a16="http://schemas.microsoft.com/office/drawing/2014/main" id="{145E6073-B6DE-4846-8121-4E7EA569CC06}"/>
                </a:ext>
              </a:extLst>
            </p:cNvPr>
            <p:cNvSpPr>
              <a:spLocks noChangeArrowheads="1"/>
            </p:cNvSpPr>
            <p:nvPr/>
          </p:nvSpPr>
          <p:spPr bwMode="auto">
            <a:xfrm>
              <a:off x="71437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1" name="Rectangle 26">
              <a:extLst>
                <a:ext uri="{FF2B5EF4-FFF2-40B4-BE49-F238E27FC236}">
                  <a16:creationId xmlns:a16="http://schemas.microsoft.com/office/drawing/2014/main" id="{F27C0ED1-CAFD-424E-A41E-991512A060C2}"/>
                </a:ext>
              </a:extLst>
            </p:cNvPr>
            <p:cNvSpPr>
              <a:spLocks noChangeArrowheads="1"/>
            </p:cNvSpPr>
            <p:nvPr/>
          </p:nvSpPr>
          <p:spPr bwMode="auto">
            <a:xfrm>
              <a:off x="71532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2" name="Rectangle 27">
              <a:extLst>
                <a:ext uri="{FF2B5EF4-FFF2-40B4-BE49-F238E27FC236}">
                  <a16:creationId xmlns:a16="http://schemas.microsoft.com/office/drawing/2014/main" id="{12708426-A140-4BC4-8988-8F47FB4E9C4A}"/>
                </a:ext>
              </a:extLst>
            </p:cNvPr>
            <p:cNvSpPr>
              <a:spLocks noChangeArrowheads="1"/>
            </p:cNvSpPr>
            <p:nvPr/>
          </p:nvSpPr>
          <p:spPr bwMode="auto">
            <a:xfrm>
              <a:off x="703105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3" name="Rectangle 28">
              <a:extLst>
                <a:ext uri="{FF2B5EF4-FFF2-40B4-BE49-F238E27FC236}">
                  <a16:creationId xmlns:a16="http://schemas.microsoft.com/office/drawing/2014/main" id="{951204BA-30E0-48C2-9C57-761079F73F15}"/>
                </a:ext>
              </a:extLst>
            </p:cNvPr>
            <p:cNvSpPr>
              <a:spLocks noChangeArrowheads="1"/>
            </p:cNvSpPr>
            <p:nvPr/>
          </p:nvSpPr>
          <p:spPr bwMode="auto">
            <a:xfrm>
              <a:off x="71040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4" name="Rectangle 29">
              <a:extLst>
                <a:ext uri="{FF2B5EF4-FFF2-40B4-BE49-F238E27FC236}">
                  <a16:creationId xmlns:a16="http://schemas.microsoft.com/office/drawing/2014/main" id="{DE26372A-88B5-4996-9E25-1C008C021EF5}"/>
                </a:ext>
              </a:extLst>
            </p:cNvPr>
            <p:cNvSpPr>
              <a:spLocks noChangeArrowheads="1"/>
            </p:cNvSpPr>
            <p:nvPr/>
          </p:nvSpPr>
          <p:spPr bwMode="auto">
            <a:xfrm>
              <a:off x="711360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5" name="Rectangle 30">
              <a:extLst>
                <a:ext uri="{FF2B5EF4-FFF2-40B4-BE49-F238E27FC236}">
                  <a16:creationId xmlns:a16="http://schemas.microsoft.com/office/drawing/2014/main" id="{E6B387F2-6B7A-408B-9FF2-8D880138B962}"/>
                </a:ext>
              </a:extLst>
            </p:cNvPr>
            <p:cNvSpPr>
              <a:spLocks noChangeArrowheads="1"/>
            </p:cNvSpPr>
            <p:nvPr/>
          </p:nvSpPr>
          <p:spPr bwMode="auto">
            <a:xfrm>
              <a:off x="71247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6" name="Rectangle 31">
              <a:extLst>
                <a:ext uri="{FF2B5EF4-FFF2-40B4-BE49-F238E27FC236}">
                  <a16:creationId xmlns:a16="http://schemas.microsoft.com/office/drawing/2014/main" id="{24A67729-4577-41C5-BD80-975BAD417FEB}"/>
                </a:ext>
              </a:extLst>
            </p:cNvPr>
            <p:cNvSpPr>
              <a:spLocks noChangeArrowheads="1"/>
            </p:cNvSpPr>
            <p:nvPr/>
          </p:nvSpPr>
          <p:spPr bwMode="auto">
            <a:xfrm>
              <a:off x="703105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7" name="Rectangle 32">
              <a:extLst>
                <a:ext uri="{FF2B5EF4-FFF2-40B4-BE49-F238E27FC236}">
                  <a16:creationId xmlns:a16="http://schemas.microsoft.com/office/drawing/2014/main" id="{8E8F7CCB-17B4-4373-9BB0-8CEEBC995425}"/>
                </a:ext>
              </a:extLst>
            </p:cNvPr>
            <p:cNvSpPr>
              <a:spLocks noChangeArrowheads="1"/>
            </p:cNvSpPr>
            <p:nvPr/>
          </p:nvSpPr>
          <p:spPr bwMode="auto">
            <a:xfrm>
              <a:off x="70501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8" name="Rectangle 33">
              <a:extLst>
                <a:ext uri="{FF2B5EF4-FFF2-40B4-BE49-F238E27FC236}">
                  <a16:creationId xmlns:a16="http://schemas.microsoft.com/office/drawing/2014/main" id="{74F47AC4-A7D7-4FF4-95BD-E2B0405FA7E4}"/>
                </a:ext>
              </a:extLst>
            </p:cNvPr>
            <p:cNvSpPr>
              <a:spLocks noChangeArrowheads="1"/>
            </p:cNvSpPr>
            <p:nvPr/>
          </p:nvSpPr>
          <p:spPr bwMode="auto">
            <a:xfrm>
              <a:off x="7004063"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9" name="Rectangle 34">
              <a:extLst>
                <a:ext uri="{FF2B5EF4-FFF2-40B4-BE49-F238E27FC236}">
                  <a16:creationId xmlns:a16="http://schemas.microsoft.com/office/drawing/2014/main" id="{3B70D770-40EF-45D1-8099-34E5E264F28E}"/>
                </a:ext>
              </a:extLst>
            </p:cNvPr>
            <p:cNvSpPr>
              <a:spLocks noChangeArrowheads="1"/>
            </p:cNvSpPr>
            <p:nvPr/>
          </p:nvSpPr>
          <p:spPr bwMode="auto">
            <a:xfrm>
              <a:off x="704057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0" name="Rectangle 35">
              <a:extLst>
                <a:ext uri="{FF2B5EF4-FFF2-40B4-BE49-F238E27FC236}">
                  <a16:creationId xmlns:a16="http://schemas.microsoft.com/office/drawing/2014/main" id="{C3D1D011-F12D-4257-88A2-1A556682F303}"/>
                </a:ext>
              </a:extLst>
            </p:cNvPr>
            <p:cNvSpPr>
              <a:spLocks noChangeArrowheads="1"/>
            </p:cNvSpPr>
            <p:nvPr/>
          </p:nvSpPr>
          <p:spPr bwMode="auto">
            <a:xfrm>
              <a:off x="7078675"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1" name="Rectangle 36">
              <a:extLst>
                <a:ext uri="{FF2B5EF4-FFF2-40B4-BE49-F238E27FC236}">
                  <a16:creationId xmlns:a16="http://schemas.microsoft.com/office/drawing/2014/main" id="{883E5AE8-749F-43B5-90EB-1A6ADD136E1F}"/>
                </a:ext>
              </a:extLst>
            </p:cNvPr>
            <p:cNvSpPr>
              <a:spLocks noChangeArrowheads="1"/>
            </p:cNvSpPr>
            <p:nvPr/>
          </p:nvSpPr>
          <p:spPr bwMode="auto">
            <a:xfrm>
              <a:off x="7069150"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2" name="Rectangle 37">
              <a:extLst>
                <a:ext uri="{FF2B5EF4-FFF2-40B4-BE49-F238E27FC236}">
                  <a16:creationId xmlns:a16="http://schemas.microsoft.com/office/drawing/2014/main" id="{E020D81A-0757-443C-B96E-FAE1CC3D1FE6}"/>
                </a:ext>
              </a:extLst>
            </p:cNvPr>
            <p:cNvSpPr>
              <a:spLocks noChangeArrowheads="1"/>
            </p:cNvSpPr>
            <p:nvPr/>
          </p:nvSpPr>
          <p:spPr bwMode="auto">
            <a:xfrm>
              <a:off x="705010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3" name="Rectangle 38">
              <a:extLst>
                <a:ext uri="{FF2B5EF4-FFF2-40B4-BE49-F238E27FC236}">
                  <a16:creationId xmlns:a16="http://schemas.microsoft.com/office/drawing/2014/main" id="{B27AE8F3-11F1-4743-B3A0-B7500F591BED}"/>
                </a:ext>
              </a:extLst>
            </p:cNvPr>
            <p:cNvSpPr>
              <a:spLocks noChangeArrowheads="1"/>
            </p:cNvSpPr>
            <p:nvPr/>
          </p:nvSpPr>
          <p:spPr bwMode="auto">
            <a:xfrm>
              <a:off x="705962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4" name="Rectangle 39">
              <a:extLst>
                <a:ext uri="{FF2B5EF4-FFF2-40B4-BE49-F238E27FC236}">
                  <a16:creationId xmlns:a16="http://schemas.microsoft.com/office/drawing/2014/main" id="{2EF31D22-7BA0-4C23-B912-B851E5397335}"/>
                </a:ext>
              </a:extLst>
            </p:cNvPr>
            <p:cNvSpPr>
              <a:spLocks noChangeArrowheads="1"/>
            </p:cNvSpPr>
            <p:nvPr/>
          </p:nvSpPr>
          <p:spPr bwMode="auto">
            <a:xfrm>
              <a:off x="69215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5" name="Rectangle 40">
              <a:extLst>
                <a:ext uri="{FF2B5EF4-FFF2-40B4-BE49-F238E27FC236}">
                  <a16:creationId xmlns:a16="http://schemas.microsoft.com/office/drawing/2014/main" id="{CB492C13-62F3-4B86-B468-C2D6663C9110}"/>
                </a:ext>
              </a:extLst>
            </p:cNvPr>
            <p:cNvSpPr>
              <a:spLocks noChangeArrowheads="1"/>
            </p:cNvSpPr>
            <p:nvPr/>
          </p:nvSpPr>
          <p:spPr bwMode="auto">
            <a:xfrm>
              <a:off x="69119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6" name="Rectangle 41">
              <a:extLst>
                <a:ext uri="{FF2B5EF4-FFF2-40B4-BE49-F238E27FC236}">
                  <a16:creationId xmlns:a16="http://schemas.microsoft.com/office/drawing/2014/main" id="{CD800ECD-5959-4B10-A56E-9B70E509A403}"/>
                </a:ext>
              </a:extLst>
            </p:cNvPr>
            <p:cNvSpPr>
              <a:spLocks noChangeArrowheads="1"/>
            </p:cNvSpPr>
            <p:nvPr/>
          </p:nvSpPr>
          <p:spPr bwMode="auto">
            <a:xfrm>
              <a:off x="68088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7" name="Rectangle 42">
              <a:extLst>
                <a:ext uri="{FF2B5EF4-FFF2-40B4-BE49-F238E27FC236}">
                  <a16:creationId xmlns:a16="http://schemas.microsoft.com/office/drawing/2014/main" id="{7FE418CD-6F51-4733-8AEB-DFEBC9501818}"/>
                </a:ext>
              </a:extLst>
            </p:cNvPr>
            <p:cNvSpPr>
              <a:spLocks noChangeArrowheads="1"/>
            </p:cNvSpPr>
            <p:nvPr/>
          </p:nvSpPr>
          <p:spPr bwMode="auto">
            <a:xfrm>
              <a:off x="69310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8" name="Rectangle 43">
              <a:extLst>
                <a:ext uri="{FF2B5EF4-FFF2-40B4-BE49-F238E27FC236}">
                  <a16:creationId xmlns:a16="http://schemas.microsoft.com/office/drawing/2014/main" id="{5FDD9108-2FC4-49A6-9CB5-B323B231F504}"/>
                </a:ext>
              </a:extLst>
            </p:cNvPr>
            <p:cNvSpPr>
              <a:spLocks noChangeArrowheads="1"/>
            </p:cNvSpPr>
            <p:nvPr/>
          </p:nvSpPr>
          <p:spPr bwMode="auto">
            <a:xfrm>
              <a:off x="69024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9" name="Rectangle 44">
              <a:extLst>
                <a:ext uri="{FF2B5EF4-FFF2-40B4-BE49-F238E27FC236}">
                  <a16:creationId xmlns:a16="http://schemas.microsoft.com/office/drawing/2014/main" id="{2371B869-48F6-4C53-9CAB-445EEA7E9BFD}"/>
                </a:ext>
              </a:extLst>
            </p:cNvPr>
            <p:cNvSpPr>
              <a:spLocks noChangeArrowheads="1"/>
            </p:cNvSpPr>
            <p:nvPr/>
          </p:nvSpPr>
          <p:spPr bwMode="auto">
            <a:xfrm>
              <a:off x="68834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0" name="Rectangle 45">
              <a:extLst>
                <a:ext uri="{FF2B5EF4-FFF2-40B4-BE49-F238E27FC236}">
                  <a16:creationId xmlns:a16="http://schemas.microsoft.com/office/drawing/2014/main" id="{2ACD86D8-9FEE-4853-93AF-8BA16B9720A1}"/>
                </a:ext>
              </a:extLst>
            </p:cNvPr>
            <p:cNvSpPr>
              <a:spLocks noChangeArrowheads="1"/>
            </p:cNvSpPr>
            <p:nvPr/>
          </p:nvSpPr>
          <p:spPr bwMode="auto">
            <a:xfrm>
              <a:off x="68913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1" name="Rectangle 46">
              <a:extLst>
                <a:ext uri="{FF2B5EF4-FFF2-40B4-BE49-F238E27FC236}">
                  <a16:creationId xmlns:a16="http://schemas.microsoft.com/office/drawing/2014/main" id="{8A62F763-D153-458F-B21B-74A75A78E53D}"/>
                </a:ext>
              </a:extLst>
            </p:cNvPr>
            <p:cNvSpPr>
              <a:spLocks noChangeArrowheads="1"/>
            </p:cNvSpPr>
            <p:nvPr/>
          </p:nvSpPr>
          <p:spPr bwMode="auto">
            <a:xfrm>
              <a:off x="68580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2" name="Rectangle 47">
              <a:extLst>
                <a:ext uri="{FF2B5EF4-FFF2-40B4-BE49-F238E27FC236}">
                  <a16:creationId xmlns:a16="http://schemas.microsoft.com/office/drawing/2014/main" id="{C8BCAAF1-0ADA-4A11-B916-F0D01A0CD457}"/>
                </a:ext>
              </a:extLst>
            </p:cNvPr>
            <p:cNvSpPr>
              <a:spLocks noChangeArrowheads="1"/>
            </p:cNvSpPr>
            <p:nvPr/>
          </p:nvSpPr>
          <p:spPr bwMode="auto">
            <a:xfrm>
              <a:off x="69215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3" name="Rectangle 48">
              <a:extLst>
                <a:ext uri="{FF2B5EF4-FFF2-40B4-BE49-F238E27FC236}">
                  <a16:creationId xmlns:a16="http://schemas.microsoft.com/office/drawing/2014/main" id="{214DB1B1-7826-4CBB-8EB1-1A685ABAF409}"/>
                </a:ext>
              </a:extLst>
            </p:cNvPr>
            <p:cNvSpPr>
              <a:spLocks noChangeArrowheads="1"/>
            </p:cNvSpPr>
            <p:nvPr/>
          </p:nvSpPr>
          <p:spPr bwMode="auto">
            <a:xfrm>
              <a:off x="68469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4" name="Freeform 49">
              <a:extLst>
                <a:ext uri="{FF2B5EF4-FFF2-40B4-BE49-F238E27FC236}">
                  <a16:creationId xmlns:a16="http://schemas.microsoft.com/office/drawing/2014/main" id="{3428EC58-3469-4F2B-B736-1D340591817C}"/>
                </a:ext>
              </a:extLst>
            </p:cNvPr>
            <p:cNvSpPr>
              <a:spLocks noEditPoints="1"/>
            </p:cNvSpPr>
            <p:nvPr/>
          </p:nvSpPr>
          <p:spPr bwMode="auto">
            <a:xfrm>
              <a:off x="6723075" y="2366625"/>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dirty="0">
                <a:solidFill>
                  <a:prstClr val="black"/>
                </a:solidFill>
                <a:latin typeface="Calibri" panose="020F0502020204030204"/>
                <a:ea typeface="+mn-ea"/>
                <a:cs typeface="+mn-cs"/>
              </a:endParaRPr>
            </a:p>
          </p:txBody>
        </p:sp>
        <p:sp>
          <p:nvSpPr>
            <p:cNvPr id="65" name="Rectangle 50">
              <a:extLst>
                <a:ext uri="{FF2B5EF4-FFF2-40B4-BE49-F238E27FC236}">
                  <a16:creationId xmlns:a16="http://schemas.microsoft.com/office/drawing/2014/main" id="{BEDD4642-9059-4022-863E-CB065FBD5752}"/>
                </a:ext>
              </a:extLst>
            </p:cNvPr>
            <p:cNvSpPr>
              <a:spLocks noChangeArrowheads="1"/>
            </p:cNvSpPr>
            <p:nvPr/>
          </p:nvSpPr>
          <p:spPr bwMode="auto">
            <a:xfrm>
              <a:off x="68183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6" name="Rectangle 51">
              <a:extLst>
                <a:ext uri="{FF2B5EF4-FFF2-40B4-BE49-F238E27FC236}">
                  <a16:creationId xmlns:a16="http://schemas.microsoft.com/office/drawing/2014/main" id="{482B3773-437A-444E-B31F-C30EDF94FC21}"/>
                </a:ext>
              </a:extLst>
            </p:cNvPr>
            <p:cNvSpPr>
              <a:spLocks noChangeArrowheads="1"/>
            </p:cNvSpPr>
            <p:nvPr/>
          </p:nvSpPr>
          <p:spPr bwMode="auto">
            <a:xfrm>
              <a:off x="68278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7" name="Rectangle 52">
              <a:extLst>
                <a:ext uri="{FF2B5EF4-FFF2-40B4-BE49-F238E27FC236}">
                  <a16:creationId xmlns:a16="http://schemas.microsoft.com/office/drawing/2014/main" id="{50D07789-8D39-4E90-8825-5BE0FDAC583F}"/>
                </a:ext>
              </a:extLst>
            </p:cNvPr>
            <p:cNvSpPr>
              <a:spLocks noChangeArrowheads="1"/>
            </p:cNvSpPr>
            <p:nvPr/>
          </p:nvSpPr>
          <p:spPr bwMode="auto">
            <a:xfrm>
              <a:off x="68373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8" name="Rectangle 53">
              <a:extLst>
                <a:ext uri="{FF2B5EF4-FFF2-40B4-BE49-F238E27FC236}">
                  <a16:creationId xmlns:a16="http://schemas.microsoft.com/office/drawing/2014/main" id="{DFDF3F0A-50DA-44D1-BD12-E0068F516540}"/>
                </a:ext>
              </a:extLst>
            </p:cNvPr>
            <p:cNvSpPr>
              <a:spLocks noChangeArrowheads="1"/>
            </p:cNvSpPr>
            <p:nvPr/>
          </p:nvSpPr>
          <p:spPr bwMode="auto">
            <a:xfrm>
              <a:off x="69310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9" name="Rectangle 54">
              <a:extLst>
                <a:ext uri="{FF2B5EF4-FFF2-40B4-BE49-F238E27FC236}">
                  <a16:creationId xmlns:a16="http://schemas.microsoft.com/office/drawing/2014/main" id="{6FDD5067-6133-4A1A-9DE8-0F1BBB62470A}"/>
                </a:ext>
              </a:extLst>
            </p:cNvPr>
            <p:cNvSpPr>
              <a:spLocks noChangeArrowheads="1"/>
            </p:cNvSpPr>
            <p:nvPr/>
          </p:nvSpPr>
          <p:spPr bwMode="auto">
            <a:xfrm>
              <a:off x="69961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0" name="Rectangle 55">
              <a:extLst>
                <a:ext uri="{FF2B5EF4-FFF2-40B4-BE49-F238E27FC236}">
                  <a16:creationId xmlns:a16="http://schemas.microsoft.com/office/drawing/2014/main" id="{1BEEBE5F-8D00-49EF-B88D-263AABE34707}"/>
                </a:ext>
              </a:extLst>
            </p:cNvPr>
            <p:cNvSpPr>
              <a:spLocks noChangeArrowheads="1"/>
            </p:cNvSpPr>
            <p:nvPr/>
          </p:nvSpPr>
          <p:spPr bwMode="auto">
            <a:xfrm>
              <a:off x="68834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1" name="Rectangle 56">
              <a:extLst>
                <a:ext uri="{FF2B5EF4-FFF2-40B4-BE49-F238E27FC236}">
                  <a16:creationId xmlns:a16="http://schemas.microsoft.com/office/drawing/2014/main" id="{5A9DF621-D2AE-47E5-8162-72C3E26CE32B}"/>
                </a:ext>
              </a:extLst>
            </p:cNvPr>
            <p:cNvSpPr>
              <a:spLocks noChangeArrowheads="1"/>
            </p:cNvSpPr>
            <p:nvPr/>
          </p:nvSpPr>
          <p:spPr bwMode="auto">
            <a:xfrm>
              <a:off x="68913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2" name="Rectangle 57">
              <a:extLst>
                <a:ext uri="{FF2B5EF4-FFF2-40B4-BE49-F238E27FC236}">
                  <a16:creationId xmlns:a16="http://schemas.microsoft.com/office/drawing/2014/main" id="{F23B080E-3A05-4BFA-B2AF-078127988A7C}"/>
                </a:ext>
              </a:extLst>
            </p:cNvPr>
            <p:cNvSpPr>
              <a:spLocks noChangeArrowheads="1"/>
            </p:cNvSpPr>
            <p:nvPr/>
          </p:nvSpPr>
          <p:spPr bwMode="auto">
            <a:xfrm>
              <a:off x="69754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3" name="Rectangle 58">
              <a:extLst>
                <a:ext uri="{FF2B5EF4-FFF2-40B4-BE49-F238E27FC236}">
                  <a16:creationId xmlns:a16="http://schemas.microsoft.com/office/drawing/2014/main" id="{1F713649-52FC-40CE-BAC8-FCC3BAE53F39}"/>
                </a:ext>
              </a:extLst>
            </p:cNvPr>
            <p:cNvSpPr>
              <a:spLocks noChangeArrowheads="1"/>
            </p:cNvSpPr>
            <p:nvPr/>
          </p:nvSpPr>
          <p:spPr bwMode="auto">
            <a:xfrm>
              <a:off x="69866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4" name="Rectangle 59">
              <a:extLst>
                <a:ext uri="{FF2B5EF4-FFF2-40B4-BE49-F238E27FC236}">
                  <a16:creationId xmlns:a16="http://schemas.microsoft.com/office/drawing/2014/main" id="{03B0A51B-F0D2-49A5-845B-77A15C0CB01F}"/>
                </a:ext>
              </a:extLst>
            </p:cNvPr>
            <p:cNvSpPr>
              <a:spLocks noChangeArrowheads="1"/>
            </p:cNvSpPr>
            <p:nvPr/>
          </p:nvSpPr>
          <p:spPr bwMode="auto">
            <a:xfrm>
              <a:off x="70040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5" name="Rectangle 60">
              <a:extLst>
                <a:ext uri="{FF2B5EF4-FFF2-40B4-BE49-F238E27FC236}">
                  <a16:creationId xmlns:a16="http://schemas.microsoft.com/office/drawing/2014/main" id="{699EDA9C-B15C-48CB-AB83-4EF9AF6EDB57}"/>
                </a:ext>
              </a:extLst>
            </p:cNvPr>
            <p:cNvSpPr>
              <a:spLocks noChangeArrowheads="1"/>
            </p:cNvSpPr>
            <p:nvPr/>
          </p:nvSpPr>
          <p:spPr bwMode="auto">
            <a:xfrm>
              <a:off x="69659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6" name="Rectangle 61">
              <a:extLst>
                <a:ext uri="{FF2B5EF4-FFF2-40B4-BE49-F238E27FC236}">
                  <a16:creationId xmlns:a16="http://schemas.microsoft.com/office/drawing/2014/main" id="{12BA7D3A-9A41-4935-BA0A-69FDCEDA76E8}"/>
                </a:ext>
              </a:extLst>
            </p:cNvPr>
            <p:cNvSpPr>
              <a:spLocks noChangeArrowheads="1"/>
            </p:cNvSpPr>
            <p:nvPr/>
          </p:nvSpPr>
          <p:spPr bwMode="auto">
            <a:xfrm>
              <a:off x="69119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7" name="Rectangle 62">
              <a:extLst>
                <a:ext uri="{FF2B5EF4-FFF2-40B4-BE49-F238E27FC236}">
                  <a16:creationId xmlns:a16="http://schemas.microsoft.com/office/drawing/2014/main" id="{377C9F45-7A14-4EF1-9A14-B1BF0853AEEC}"/>
                </a:ext>
              </a:extLst>
            </p:cNvPr>
            <p:cNvSpPr>
              <a:spLocks noChangeArrowheads="1"/>
            </p:cNvSpPr>
            <p:nvPr/>
          </p:nvSpPr>
          <p:spPr bwMode="auto">
            <a:xfrm>
              <a:off x="69564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8" name="Rectangle 63">
              <a:extLst>
                <a:ext uri="{FF2B5EF4-FFF2-40B4-BE49-F238E27FC236}">
                  <a16:creationId xmlns:a16="http://schemas.microsoft.com/office/drawing/2014/main" id="{7A1A8464-34A1-4A77-B484-93F84FCED987}"/>
                </a:ext>
              </a:extLst>
            </p:cNvPr>
            <p:cNvSpPr>
              <a:spLocks noChangeArrowheads="1"/>
            </p:cNvSpPr>
            <p:nvPr/>
          </p:nvSpPr>
          <p:spPr bwMode="auto">
            <a:xfrm>
              <a:off x="690246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grpSp>
      <p:pic>
        <p:nvPicPr>
          <p:cNvPr id="79" name="Picture 78">
            <a:extLst>
              <a:ext uri="{FF2B5EF4-FFF2-40B4-BE49-F238E27FC236}">
                <a16:creationId xmlns:a16="http://schemas.microsoft.com/office/drawing/2014/main" id="{1992DC85-ECCB-4578-ACA8-22889F46FC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58745" y="4181368"/>
            <a:ext cx="423430" cy="300382"/>
          </a:xfrm>
          <a:prstGeom prst="rect">
            <a:avLst/>
          </a:prstGeom>
        </p:spPr>
      </p:pic>
      <p:pic>
        <p:nvPicPr>
          <p:cNvPr id="80" name="Picture 6" descr="See the source image">
            <a:extLst>
              <a:ext uri="{FF2B5EF4-FFF2-40B4-BE49-F238E27FC236}">
                <a16:creationId xmlns:a16="http://schemas.microsoft.com/office/drawing/2014/main" id="{08661C95-7AD4-484A-ABC1-4C2C038000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4795" y="3297927"/>
            <a:ext cx="229393" cy="251481"/>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9E7E2E0F-9FA4-4798-9306-3624005A16EF}"/>
              </a:ext>
            </a:extLst>
          </p:cNvPr>
          <p:cNvGrpSpPr/>
          <p:nvPr/>
        </p:nvGrpSpPr>
        <p:grpSpPr>
          <a:xfrm>
            <a:off x="7274795" y="1937510"/>
            <a:ext cx="595401" cy="608336"/>
            <a:chOff x="7500257" y="3075920"/>
            <a:chExt cx="793868" cy="811115"/>
          </a:xfrm>
        </p:grpSpPr>
        <p:pic>
          <p:nvPicPr>
            <p:cNvPr id="82" name="Picture 81">
              <a:extLst>
                <a:ext uri="{FF2B5EF4-FFF2-40B4-BE49-F238E27FC236}">
                  <a16:creationId xmlns:a16="http://schemas.microsoft.com/office/drawing/2014/main" id="{FE6715D3-B7B3-4CFD-A82B-81A8CB74CCD4}"/>
                </a:ext>
              </a:extLst>
            </p:cNvPr>
            <p:cNvPicPr>
              <a:picLocks noChangeAspect="1"/>
            </p:cNvPicPr>
            <p:nvPr/>
          </p:nvPicPr>
          <p:blipFill>
            <a:blip r:embed="rId12"/>
            <a:stretch>
              <a:fillRect/>
            </a:stretch>
          </p:blipFill>
          <p:spPr>
            <a:xfrm>
              <a:off x="7500257" y="3222586"/>
              <a:ext cx="541867" cy="466839"/>
            </a:xfrm>
            <a:prstGeom prst="rect">
              <a:avLst/>
            </a:prstGeom>
          </p:spPr>
        </p:pic>
        <p:pic>
          <p:nvPicPr>
            <p:cNvPr id="83" name="Picture 82">
              <a:extLst>
                <a:ext uri="{FF2B5EF4-FFF2-40B4-BE49-F238E27FC236}">
                  <a16:creationId xmlns:a16="http://schemas.microsoft.com/office/drawing/2014/main" id="{047E298E-421A-4BDC-BEFC-C0D84811D57A}"/>
                </a:ext>
              </a:extLst>
            </p:cNvPr>
            <p:cNvPicPr>
              <a:picLocks noChangeAspect="1"/>
            </p:cNvPicPr>
            <p:nvPr/>
          </p:nvPicPr>
          <p:blipFill>
            <a:blip r:embed="rId13"/>
            <a:stretch>
              <a:fillRect/>
            </a:stretch>
          </p:blipFill>
          <p:spPr>
            <a:xfrm>
              <a:off x="7977242" y="3199559"/>
              <a:ext cx="226410" cy="210660"/>
            </a:xfrm>
            <a:prstGeom prst="rect">
              <a:avLst/>
            </a:prstGeom>
          </p:spPr>
        </p:pic>
        <p:pic>
          <p:nvPicPr>
            <p:cNvPr id="84" name="Picture 83">
              <a:extLst>
                <a:ext uri="{FF2B5EF4-FFF2-40B4-BE49-F238E27FC236}">
                  <a16:creationId xmlns:a16="http://schemas.microsoft.com/office/drawing/2014/main" id="{949F2A33-9878-43B8-9E07-7C4510BFEFD3}"/>
                </a:ext>
              </a:extLst>
            </p:cNvPr>
            <p:cNvPicPr>
              <a:picLocks noChangeAspect="1"/>
            </p:cNvPicPr>
            <p:nvPr/>
          </p:nvPicPr>
          <p:blipFill>
            <a:blip r:embed="rId14"/>
            <a:stretch>
              <a:fillRect/>
            </a:stretch>
          </p:blipFill>
          <p:spPr>
            <a:xfrm>
              <a:off x="7724948" y="3630500"/>
              <a:ext cx="268091" cy="256535"/>
            </a:xfrm>
            <a:prstGeom prst="rect">
              <a:avLst/>
            </a:prstGeom>
          </p:spPr>
        </p:pic>
        <p:pic>
          <p:nvPicPr>
            <p:cNvPr id="85" name="Picture 84">
              <a:extLst>
                <a:ext uri="{FF2B5EF4-FFF2-40B4-BE49-F238E27FC236}">
                  <a16:creationId xmlns:a16="http://schemas.microsoft.com/office/drawing/2014/main" id="{0EE8E3AD-3D3A-415B-84B5-C20169C45107}"/>
                </a:ext>
              </a:extLst>
            </p:cNvPr>
            <p:cNvPicPr>
              <a:picLocks noChangeAspect="1"/>
            </p:cNvPicPr>
            <p:nvPr/>
          </p:nvPicPr>
          <p:blipFill>
            <a:blip r:embed="rId15"/>
            <a:stretch>
              <a:fillRect/>
            </a:stretch>
          </p:blipFill>
          <p:spPr>
            <a:xfrm>
              <a:off x="7743666" y="3075920"/>
              <a:ext cx="249371" cy="222923"/>
            </a:xfrm>
            <a:prstGeom prst="rect">
              <a:avLst/>
            </a:prstGeom>
          </p:spPr>
        </p:pic>
        <p:pic>
          <p:nvPicPr>
            <p:cNvPr id="86" name="Picture 85">
              <a:extLst>
                <a:ext uri="{FF2B5EF4-FFF2-40B4-BE49-F238E27FC236}">
                  <a16:creationId xmlns:a16="http://schemas.microsoft.com/office/drawing/2014/main" id="{98F669A2-79BB-44CF-B3B4-E42199A37DA0}"/>
                </a:ext>
              </a:extLst>
            </p:cNvPr>
            <p:cNvPicPr>
              <a:picLocks noChangeAspect="1"/>
            </p:cNvPicPr>
            <p:nvPr/>
          </p:nvPicPr>
          <p:blipFill>
            <a:blip r:embed="rId16"/>
            <a:stretch>
              <a:fillRect/>
            </a:stretch>
          </p:blipFill>
          <p:spPr>
            <a:xfrm>
              <a:off x="7965800" y="3417364"/>
              <a:ext cx="328325" cy="339135"/>
            </a:xfrm>
            <a:prstGeom prst="rect">
              <a:avLst/>
            </a:prstGeom>
          </p:spPr>
        </p:pic>
      </p:grpSp>
      <p:pic>
        <p:nvPicPr>
          <p:cNvPr id="87" name="Picture 2" descr="https://i1.wp.com/buildazure.com/wp-content/uploads/2017/09/Azure.png?resize=519%2C387&amp;ssl=1">
            <a:extLst>
              <a:ext uri="{FF2B5EF4-FFF2-40B4-BE49-F238E27FC236}">
                <a16:creationId xmlns:a16="http://schemas.microsoft.com/office/drawing/2014/main" id="{72201CBD-FD25-444D-8B43-8F38B2691A6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57928" y="1936657"/>
            <a:ext cx="700994" cy="52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Right 4">
            <a:extLst>
              <a:ext uri="{FF2B5EF4-FFF2-40B4-BE49-F238E27FC236}">
                <a16:creationId xmlns:a16="http://schemas.microsoft.com/office/drawing/2014/main" id="{D74989E3-B290-4E16-B6B5-45D27E43FED3}"/>
              </a:ext>
            </a:extLst>
          </p:cNvPr>
          <p:cNvSpPr/>
          <p:nvPr/>
        </p:nvSpPr>
        <p:spPr bwMode="auto">
          <a:xfrm>
            <a:off x="3163530" y="2835573"/>
            <a:ext cx="1177168" cy="71383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429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Continuamos: Peticiones Http</a:t>
            </a:r>
          </a:p>
        </p:txBody>
      </p:sp>
      <p:sp>
        <p:nvSpPr>
          <p:cNvPr id="5" name="Marcador de texto 4"/>
          <p:cNvSpPr>
            <a:spLocks noGrp="1"/>
          </p:cNvSpPr>
          <p:nvPr>
            <p:ph type="subTitle" idx="1"/>
          </p:nvPr>
        </p:nvSpPr>
        <p:spPr/>
        <p:txBody>
          <a:bodyPr/>
          <a:lstStyle/>
          <a:p>
            <a:r>
              <a:rPr lang="es-ES" dirty="0">
                <a:solidFill>
                  <a:schemeClr val="bg1"/>
                </a:solidFill>
              </a:rPr>
              <a:t>Acceso a customvision.ai</a:t>
            </a:r>
          </a:p>
        </p:txBody>
      </p:sp>
    </p:spTree>
    <p:extLst>
      <p:ext uri="{BB962C8B-B14F-4D97-AF65-F5344CB8AC3E}">
        <p14:creationId xmlns:p14="http://schemas.microsoft.com/office/powerpoint/2010/main" val="473853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685800" y="1858442"/>
            <a:ext cx="7772400" cy="1159800"/>
          </a:xfrm>
          <a:prstGeom prst="rect">
            <a:avLst/>
          </a:prstGeom>
        </p:spPr>
        <p:txBody>
          <a:bodyPr wrap="square" lIns="91425" tIns="91425" rIns="91425" bIns="91425" anchor="b" anchorCtr="0">
            <a:noAutofit/>
          </a:bodyPr>
          <a:lstStyle/>
          <a:p>
            <a:pPr lvl="0">
              <a:spcBef>
                <a:spcPts val="0"/>
              </a:spcBef>
              <a:buNone/>
            </a:pPr>
            <a:r>
              <a:rPr lang="es-ES" sz="6000" dirty="0"/>
              <a:t>Aplicación completa</a:t>
            </a:r>
            <a:endParaRPr lang="es" sz="6000" dirty="0"/>
          </a:p>
        </p:txBody>
      </p:sp>
    </p:spTree>
    <p:extLst>
      <p:ext uri="{BB962C8B-B14F-4D97-AF65-F5344CB8AC3E}">
        <p14:creationId xmlns:p14="http://schemas.microsoft.com/office/powerpoint/2010/main" val="2864183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6054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a:latin typeface="Segoe UI" panose="020B0502040204020203" pitchFamily="34" charset="0"/>
                <a:cs typeface="Segoe UI" panose="020B0502040204020203" pitchFamily="34" charset="0"/>
              </a:rPr>
              <a:t>Preguntas</a:t>
            </a:r>
            <a:r>
              <a:rPr lang="en-US" dirty="0">
                <a:latin typeface="Segoe UI" panose="020B0502040204020203" pitchFamily="34" charset="0"/>
                <a:cs typeface="Segoe UI" panose="020B0502040204020203" pitchFamily="34" charset="0"/>
              </a:rPr>
              <a:t> y </a:t>
            </a:r>
            <a:r>
              <a:rPr lang="en-US" dirty="0" err="1">
                <a:latin typeface="Segoe UI" panose="020B0502040204020203" pitchFamily="34" charset="0"/>
                <a:cs typeface="Segoe UI" panose="020B0502040204020203" pitchFamily="34" charset="0"/>
              </a:rPr>
              <a:t>respuestas</a:t>
            </a:r>
            <a:r>
              <a:rPr lang="en-US" dirty="0">
                <a:latin typeface="Segoe UI" panose="020B0502040204020203" pitchFamily="34" charset="0"/>
                <a:cs typeface="Segoe UI" panose="020B0502040204020203" pitchFamily="34" charset="0"/>
              </a:rPr>
              <a:t>.</a:t>
            </a:r>
            <a:endParaRPr lang="ru-RU" dirty="0">
              <a:latin typeface="Segoe UI" panose="020B0502040204020203" pitchFamily="34" charset="0"/>
              <a:cs typeface="Segoe UI" panose="020B0502040204020203" pitchFamily="34" charset="0"/>
            </a:endParaRPr>
          </a:p>
        </p:txBody>
      </p:sp>
      <p:sp>
        <p:nvSpPr>
          <p:cNvPr id="3" name="Text Placeholder 1"/>
          <p:cNvSpPr>
            <a:spLocks noGrp="1"/>
          </p:cNvSpPr>
          <p:nvPr>
            <p:ph type="body" sz="quarter" idx="20"/>
          </p:nvPr>
        </p:nvSpPr>
        <p:spPr>
          <a:xfrm>
            <a:off x="252134" y="1076539"/>
            <a:ext cx="8594677" cy="631239"/>
          </a:xfrm>
        </p:spPr>
        <p:txBody>
          <a:bodyPr/>
          <a:lstStyle/>
          <a:p>
            <a:r>
              <a:rPr lang="en-US" sz="2800" dirty="0">
                <a:latin typeface="Segoe UI" panose="020B0502040204020203" pitchFamily="34" charset="0"/>
                <a:cs typeface="Segoe UI" panose="020B0502040204020203" pitchFamily="34" charset="0"/>
              </a:rPr>
              <a:t>¿</a:t>
            </a:r>
            <a:r>
              <a:rPr lang="en-US" sz="2800" dirty="0" err="1">
                <a:latin typeface="Segoe UI" panose="020B0502040204020203" pitchFamily="34" charset="0"/>
                <a:cs typeface="Segoe UI" panose="020B0502040204020203" pitchFamily="34" charset="0"/>
              </a:rPr>
              <a:t>Dudas</a:t>
            </a:r>
            <a:r>
              <a:rPr lang="en-US" sz="2800" dirty="0">
                <a:latin typeface="Segoe UI" panose="020B0502040204020203" pitchFamily="34" charset="0"/>
                <a:cs typeface="Segoe UI" panose="020B0502040204020203" pitchFamily="34" charset="0"/>
              </a:rPr>
              <a:t>?</a:t>
            </a:r>
            <a:endParaRPr lang="ru-RU" sz="2800" dirty="0">
              <a:latin typeface="Segoe UI" panose="020B0502040204020203" pitchFamily="34" charset="0"/>
              <a:cs typeface="Segoe UI" panose="020B0502040204020203" pitchFamily="34" charset="0"/>
            </a:endParaRPr>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Segoe UI" panose="020B0502040204020203" pitchFamily="34" charset="0"/>
                <a:cs typeface="Segoe UI" panose="020B0502040204020203" pitchFamily="34" charset="0"/>
              </a:rPr>
              <a:t>P</a:t>
            </a:r>
            <a:r>
              <a:rPr lang="en-US" sz="8798" dirty="0">
                <a:solidFill>
                  <a:schemeClr val="accent1"/>
                </a:solidFill>
                <a:latin typeface="Segoe UI" panose="020B0502040204020203" pitchFamily="34" charset="0"/>
                <a:cs typeface="Segoe UI" panose="020B0502040204020203" pitchFamily="34" charset="0"/>
              </a:rPr>
              <a:t>&amp;</a:t>
            </a:r>
            <a:r>
              <a:rPr lang="en-US" sz="16597" dirty="0">
                <a:solidFill>
                  <a:schemeClr val="accent1"/>
                </a:solidFill>
                <a:latin typeface="Segoe UI" panose="020B0502040204020203" pitchFamily="34" charset="0"/>
                <a:cs typeface="Segoe UI" panose="020B0502040204020203" pitchFamily="34" charset="0"/>
              </a:rPr>
              <a:t>R</a:t>
            </a:r>
            <a:endParaRPr lang="ru-RU" sz="16597"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4A5C3EA-F7D6-4CDF-9658-3852F7F9B90E}"/>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238898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ilicon Valley Season 4 Episode 4 Not Hotdog (HBO)">
            <a:hlinkClick r:id="" action="ppaction://media"/>
            <a:extLst>
              <a:ext uri="{FF2B5EF4-FFF2-40B4-BE49-F238E27FC236}">
                <a16:creationId xmlns:a16="http://schemas.microsoft.com/office/drawing/2014/main" id="{5C568751-C55A-44D8-8C23-2877BA8ECB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3999" cy="5143500"/>
          </a:xfrm>
          <a:prstGeom prst="rect">
            <a:avLst/>
          </a:prstGeom>
        </p:spPr>
      </p:pic>
    </p:spTree>
    <p:extLst>
      <p:ext uri="{BB962C8B-B14F-4D97-AF65-F5344CB8AC3E}">
        <p14:creationId xmlns:p14="http://schemas.microsoft.com/office/powerpoint/2010/main" val="2333728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DDD355-EEC6-4FE1-8322-4DDA66ED62FF}"/>
              </a:ext>
            </a:extLst>
          </p:cNvPr>
          <p:cNvSpPr>
            <a:spLocks noGrp="1"/>
          </p:cNvSpPr>
          <p:nvPr>
            <p:ph type="title"/>
          </p:nvPr>
        </p:nvSpPr>
        <p:spPr/>
        <p:txBody>
          <a:bodyPr/>
          <a:lstStyle/>
          <a:p>
            <a:r>
              <a:rPr lang="es-ES" dirty="0"/>
              <a:t>La App</a:t>
            </a:r>
          </a:p>
        </p:txBody>
      </p:sp>
      <p:pic>
        <p:nvPicPr>
          <p:cNvPr id="2" name="Imagen 1">
            <a:extLst>
              <a:ext uri="{FF2B5EF4-FFF2-40B4-BE49-F238E27FC236}">
                <a16:creationId xmlns:a16="http://schemas.microsoft.com/office/drawing/2014/main" id="{CF2A934E-80CA-4A27-94FE-60C7B5F8E980}"/>
              </a:ext>
            </a:extLst>
          </p:cNvPr>
          <p:cNvPicPr>
            <a:picLocks noChangeAspect="1"/>
          </p:cNvPicPr>
          <p:nvPr/>
        </p:nvPicPr>
        <p:blipFill>
          <a:blip r:embed="rId2"/>
          <a:stretch>
            <a:fillRect/>
          </a:stretch>
        </p:blipFill>
        <p:spPr>
          <a:xfrm>
            <a:off x="311574" y="1081465"/>
            <a:ext cx="2745169" cy="3702889"/>
          </a:xfrm>
          <a:prstGeom prst="rect">
            <a:avLst/>
          </a:prstGeom>
        </p:spPr>
      </p:pic>
      <p:sp>
        <p:nvSpPr>
          <p:cNvPr id="7" name="Content Placeholder 2">
            <a:extLst>
              <a:ext uri="{FF2B5EF4-FFF2-40B4-BE49-F238E27FC236}">
                <a16:creationId xmlns:a16="http://schemas.microsoft.com/office/drawing/2014/main" id="{EE73695D-A504-4334-A507-6A17C196572C}"/>
              </a:ext>
            </a:extLst>
          </p:cNvPr>
          <p:cNvSpPr txBox="1">
            <a:spLocks/>
          </p:cNvSpPr>
          <p:nvPr/>
        </p:nvSpPr>
        <p:spPr>
          <a:xfrm>
            <a:off x="3056869" y="923027"/>
            <a:ext cx="5775557" cy="3321200"/>
          </a:xfrm>
          <a:prstGeom prst="rect">
            <a:avLst/>
          </a:prstGeom>
          <a:noFill/>
          <a:ln>
            <a:noFill/>
          </a:ln>
        </p:spPr>
        <p:txBody>
          <a:bodyPr wrap="square" lIns="91425" tIns="91425" rIns="91425" bIns="91425" anchor="t" anchorCtr="0">
            <a:sp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Char char="●"/>
              <a:defRPr sz="2941"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a:buFontTx/>
              <a:buNone/>
            </a:pPr>
            <a:r>
              <a:rPr lang="en-US" sz="1800" dirty="0" err="1">
                <a:latin typeface="Segoe UI "/>
              </a:rPr>
              <a:t>Crearemos</a:t>
            </a:r>
            <a:r>
              <a:rPr lang="en-US" sz="1800" dirty="0">
                <a:latin typeface="Segoe UI "/>
              </a:rPr>
              <a:t> una </a:t>
            </a:r>
            <a:r>
              <a:rPr lang="en-US" sz="1800" dirty="0" err="1">
                <a:latin typeface="Segoe UI "/>
              </a:rPr>
              <a:t>aplicación</a:t>
            </a:r>
            <a:r>
              <a:rPr lang="en-US" sz="1800" dirty="0">
                <a:latin typeface="Segoe UI "/>
              </a:rPr>
              <a:t> Xamarin.Forms para Android, iOS y UWP.</a:t>
            </a:r>
          </a:p>
          <a:p>
            <a:pPr>
              <a:buFontTx/>
              <a:buNone/>
            </a:pPr>
            <a:r>
              <a:rPr lang="en-US" sz="1800" dirty="0">
                <a:latin typeface="Segoe UI "/>
              </a:rPr>
              <a:t>Se </a:t>
            </a:r>
            <a:r>
              <a:rPr lang="en-US" sz="1800" dirty="0" err="1">
                <a:latin typeface="Segoe UI "/>
              </a:rPr>
              <a:t>podrán</a:t>
            </a:r>
            <a:r>
              <a:rPr lang="en-US" sz="1800" dirty="0">
                <a:latin typeface="Segoe UI "/>
              </a:rPr>
              <a:t> </a:t>
            </a:r>
            <a:r>
              <a:rPr lang="en-US" sz="1800" dirty="0" err="1">
                <a:latin typeface="Segoe UI "/>
              </a:rPr>
              <a:t>tomar</a:t>
            </a:r>
            <a:r>
              <a:rPr lang="en-US" sz="1800" dirty="0">
                <a:latin typeface="Segoe UI "/>
              </a:rPr>
              <a:t> </a:t>
            </a:r>
            <a:r>
              <a:rPr lang="en-US" sz="1800" dirty="0" err="1">
                <a:latin typeface="Segoe UI "/>
              </a:rPr>
              <a:t>fotos</a:t>
            </a:r>
            <a:r>
              <a:rPr lang="en-US" sz="1800" dirty="0">
                <a:latin typeface="Segoe UI "/>
              </a:rPr>
              <a:t> </a:t>
            </a:r>
            <a:r>
              <a:rPr lang="en-US" sz="1800" dirty="0" err="1">
                <a:latin typeface="Segoe UI "/>
              </a:rPr>
              <a:t>accediendo</a:t>
            </a:r>
            <a:r>
              <a:rPr lang="en-US" sz="1800" dirty="0">
                <a:latin typeface="Segoe UI "/>
              </a:rPr>
              <a:t> a la </a:t>
            </a:r>
            <a:r>
              <a:rPr lang="en-US" sz="1800" dirty="0" err="1">
                <a:latin typeface="Segoe UI "/>
              </a:rPr>
              <a:t>cámara</a:t>
            </a:r>
            <a:r>
              <a:rPr lang="en-US" sz="1800" dirty="0">
                <a:latin typeface="Segoe UI "/>
              </a:rPr>
              <a:t> o bien a la </a:t>
            </a:r>
            <a:r>
              <a:rPr lang="en-US" sz="1800" dirty="0" err="1">
                <a:latin typeface="Segoe UI "/>
              </a:rPr>
              <a:t>galería</a:t>
            </a:r>
            <a:r>
              <a:rPr lang="en-US" sz="1800" dirty="0">
                <a:latin typeface="Segoe UI "/>
              </a:rPr>
              <a:t>.</a:t>
            </a:r>
          </a:p>
          <a:p>
            <a:pPr>
              <a:buFontTx/>
              <a:buNone/>
            </a:pPr>
            <a:r>
              <a:rPr lang="en-US" sz="1800" dirty="0">
                <a:latin typeface="Segoe UI "/>
              </a:rPr>
              <a:t>La </a:t>
            </a:r>
            <a:r>
              <a:rPr lang="en-US" sz="1800" dirty="0" err="1">
                <a:latin typeface="Segoe UI "/>
              </a:rPr>
              <a:t>foto</a:t>
            </a:r>
            <a:r>
              <a:rPr lang="en-US" sz="1800" dirty="0">
                <a:latin typeface="Segoe UI "/>
              </a:rPr>
              <a:t> se </a:t>
            </a:r>
            <a:r>
              <a:rPr lang="en-US" sz="1800" dirty="0" err="1">
                <a:latin typeface="Segoe UI "/>
              </a:rPr>
              <a:t>analizará</a:t>
            </a:r>
            <a:r>
              <a:rPr lang="en-US" sz="1800" dirty="0">
                <a:latin typeface="Segoe UI "/>
              </a:rPr>
              <a:t> </a:t>
            </a:r>
            <a:r>
              <a:rPr lang="en-US" sz="1800" dirty="0" err="1">
                <a:latin typeface="Segoe UI "/>
              </a:rPr>
              <a:t>utilizando</a:t>
            </a:r>
            <a:r>
              <a:rPr lang="en-US" sz="1800" dirty="0">
                <a:latin typeface="Segoe UI "/>
              </a:rPr>
              <a:t> Custom Vision para </a:t>
            </a:r>
            <a:r>
              <a:rPr lang="en-US" sz="1800" dirty="0" err="1">
                <a:latin typeface="Segoe UI "/>
              </a:rPr>
              <a:t>determinar</a:t>
            </a:r>
            <a:r>
              <a:rPr lang="en-US" sz="1800" dirty="0">
                <a:latin typeface="Segoe UI "/>
              </a:rPr>
              <a:t> </a:t>
            </a:r>
            <a:r>
              <a:rPr lang="en-US" sz="1800" dirty="0" err="1">
                <a:latin typeface="Segoe UI "/>
              </a:rPr>
              <a:t>si</a:t>
            </a:r>
            <a:r>
              <a:rPr lang="en-US" sz="1800" dirty="0">
                <a:latin typeface="Segoe UI "/>
              </a:rPr>
              <a:t> es un </a:t>
            </a:r>
            <a:r>
              <a:rPr lang="en-US" sz="1800" dirty="0" err="1">
                <a:latin typeface="Segoe UI "/>
              </a:rPr>
              <a:t>HotDog</a:t>
            </a:r>
            <a:r>
              <a:rPr lang="en-US" sz="1800" dirty="0">
                <a:latin typeface="Segoe UI "/>
              </a:rPr>
              <a:t> o no.</a:t>
            </a:r>
          </a:p>
          <a:p>
            <a:pPr>
              <a:buFontTx/>
              <a:buNone/>
            </a:pPr>
            <a:r>
              <a:rPr lang="en-US" sz="1800" dirty="0">
                <a:latin typeface="Segoe UI "/>
              </a:rPr>
              <a:t>Se </a:t>
            </a:r>
            <a:r>
              <a:rPr lang="en-US" sz="1800" dirty="0" err="1">
                <a:latin typeface="Segoe UI "/>
              </a:rPr>
              <a:t>mostrará</a:t>
            </a:r>
            <a:r>
              <a:rPr lang="en-US" sz="1800" dirty="0">
                <a:latin typeface="Segoe UI "/>
              </a:rPr>
              <a:t> </a:t>
            </a:r>
            <a:r>
              <a:rPr lang="en-US" sz="1800" dirty="0" err="1">
                <a:latin typeface="Segoe UI "/>
              </a:rPr>
              <a:t>información</a:t>
            </a:r>
            <a:r>
              <a:rPr lang="en-US" sz="1800" dirty="0">
                <a:latin typeface="Segoe UI "/>
              </a:rPr>
              <a:t> </a:t>
            </a:r>
            <a:r>
              <a:rPr lang="en-US" sz="1800" dirty="0" err="1">
                <a:latin typeface="Segoe UI "/>
              </a:rPr>
              <a:t>adicional</a:t>
            </a:r>
            <a:r>
              <a:rPr lang="en-US" sz="1800" dirty="0">
                <a:latin typeface="Segoe UI "/>
              </a:rPr>
              <a:t> con </a:t>
            </a:r>
            <a:r>
              <a:rPr lang="en-US" sz="1800" dirty="0" err="1">
                <a:latin typeface="Segoe UI "/>
              </a:rPr>
              <a:t>porcentajes</a:t>
            </a:r>
            <a:r>
              <a:rPr lang="en-US" sz="1800" dirty="0">
                <a:latin typeface="Segoe UI "/>
              </a:rPr>
              <a:t> </a:t>
            </a:r>
            <a:r>
              <a:rPr lang="en-US" sz="1800" dirty="0" err="1">
                <a:latin typeface="Segoe UI "/>
              </a:rPr>
              <a:t>en</a:t>
            </a:r>
            <a:r>
              <a:rPr lang="en-US" sz="1800" dirty="0">
                <a:latin typeface="Segoe UI "/>
              </a:rPr>
              <a:t> base a </a:t>
            </a:r>
            <a:r>
              <a:rPr lang="en-US" sz="1800" dirty="0" err="1">
                <a:latin typeface="Segoe UI "/>
              </a:rPr>
              <a:t>datos</a:t>
            </a:r>
            <a:r>
              <a:rPr lang="en-US" sz="1800" dirty="0">
                <a:latin typeface="Segoe UI "/>
              </a:rPr>
              <a:t> de Custom Vision (tags, </a:t>
            </a:r>
            <a:r>
              <a:rPr lang="en-US" sz="1800" dirty="0" err="1">
                <a:latin typeface="Segoe UI "/>
              </a:rPr>
              <a:t>etc</a:t>
            </a:r>
            <a:r>
              <a:rPr lang="en-US" sz="1800" dirty="0">
                <a:latin typeface="Segoe UI "/>
              </a:rPr>
              <a:t>).</a:t>
            </a:r>
          </a:p>
        </p:txBody>
      </p:sp>
    </p:spTree>
    <p:extLst>
      <p:ext uri="{BB962C8B-B14F-4D97-AF65-F5344CB8AC3E}">
        <p14:creationId xmlns:p14="http://schemas.microsoft.com/office/powerpoint/2010/main" val="3532343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391" y="2127268"/>
            <a:ext cx="5265218" cy="3016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76286" y="1050188"/>
            <a:ext cx="8228433" cy="895223"/>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783" y="836428"/>
            <a:ext cx="8228433" cy="3168502"/>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4800" spc="-300" dirty="0">
                <a:solidFill>
                  <a:schemeClr val="accent2">
                    <a:lumMod val="75000"/>
                  </a:schemeClr>
                </a:solidFill>
              </a:rPr>
              <a:t>Por si alguien, no tiene material:</a:t>
            </a:r>
          </a:p>
          <a:p>
            <a:pPr algn="ctr"/>
            <a:r>
              <a:rPr lang="es-ES" sz="6000" dirty="0">
                <a:hlinkClick r:id="rId3"/>
              </a:rPr>
              <a:t>https://goo.gl/nT7qqL</a:t>
            </a:r>
            <a:endParaRPr lang="es-ES" sz="6000" dirty="0"/>
          </a:p>
          <a:p>
            <a:pPr algn="ctr"/>
            <a:r>
              <a:rPr lang="es-ES" sz="6000" dirty="0">
                <a:hlinkClick r:id="rId4"/>
              </a:rPr>
              <a:t>https://goo.gl/Qnt2ME</a:t>
            </a:r>
            <a:endParaRPr lang="es-ES" sz="6000" dirty="0"/>
          </a:p>
          <a:p>
            <a:pPr algn="ctr"/>
            <a:endParaRPr lang="es-ES_tradnl" sz="5882" spc="-300" dirty="0">
              <a:solidFill>
                <a:schemeClr val="accent2">
                  <a:lumMod val="75000"/>
                </a:schemeClr>
              </a:solidFill>
            </a:endParaRPr>
          </a:p>
        </p:txBody>
      </p:sp>
    </p:spTree>
    <p:extLst>
      <p:ext uri="{BB962C8B-B14F-4D97-AF65-F5344CB8AC3E}">
        <p14:creationId xmlns:p14="http://schemas.microsoft.com/office/powerpoint/2010/main" val="723178975"/>
      </p:ext>
    </p:extLst>
  </p:cSld>
  <p:clrMapOvr>
    <a:masterClrMapping/>
  </p:clrMapOvr>
  <p:transition>
    <p:fad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2441</Words>
  <Application>Microsoft Office PowerPoint</Application>
  <PresentationFormat>Presentación en pantalla (16:9)</PresentationFormat>
  <Paragraphs>589</Paragraphs>
  <Slides>59</Slides>
  <Notes>39</Notes>
  <HiddenSlides>0</HiddenSlides>
  <MMClips>1</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59</vt:i4>
      </vt:variant>
    </vt:vector>
  </HeadingPairs>
  <TitlesOfParts>
    <vt:vector size="75" baseType="lpstr">
      <vt:lpstr>Segoe UI </vt:lpstr>
      <vt:lpstr>Segoe UI Semilight</vt:lpstr>
      <vt:lpstr>Consolas</vt:lpstr>
      <vt:lpstr>Helvetica Light</vt:lpstr>
      <vt:lpstr>Roboto</vt:lpstr>
      <vt:lpstr>Wingdings</vt:lpstr>
      <vt:lpstr>Segoe UI Light</vt:lpstr>
      <vt:lpstr>Arial</vt:lpstr>
      <vt:lpstr>Calibri</vt:lpstr>
      <vt:lpstr>Myriad Pro</vt:lpstr>
      <vt:lpstr>Times New Roman</vt:lpstr>
      <vt:lpstr>Exo</vt:lpstr>
      <vt:lpstr>Neo Sans Std Medium</vt:lpstr>
      <vt:lpstr>Segoe UI</vt:lpstr>
      <vt:lpstr>Segoe UI Semibold</vt:lpstr>
      <vt:lpstr>Simple Light</vt:lpstr>
      <vt:lpstr>Desarrollo de aplicaciones multiplataforma con Xamarin Taller</vt:lpstr>
      <vt:lpstr>Sponsors</vt:lpstr>
      <vt:lpstr>Javier Suárez Ruiz</vt:lpstr>
      <vt:lpstr>Presentación de PowerPoint</vt:lpstr>
      <vt:lpstr>El taller</vt:lpstr>
      <vt:lpstr>Presentación de PowerPoint</vt:lpstr>
      <vt:lpstr>La App</vt:lpstr>
      <vt:lpstr>Presentación de PowerPoint</vt:lpstr>
      <vt:lpstr>Presentación de PowerPoint</vt:lpstr>
      <vt:lpstr>Presentación de PowerPoint</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C# mola</vt:lpstr>
      <vt:lpstr>C# mola</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Presentación de PowerPoint</vt:lpstr>
      <vt:lpstr>Conoce Xamarin.Forms</vt:lpstr>
      <vt:lpstr>Xamarin + Xamarin.Forms</vt:lpstr>
      <vt:lpstr>¿Qué se incluye?</vt:lpstr>
      <vt:lpstr>Layouts</vt:lpstr>
      <vt:lpstr>Controles</vt:lpstr>
      <vt:lpstr>A practicar: Vistas básicas</vt:lpstr>
      <vt:lpstr>Presentación de PowerPoint</vt:lpstr>
      <vt:lpstr>Presentación de PowerPoint</vt:lpstr>
      <vt:lpstr>Presentación de PowerPoint</vt:lpstr>
      <vt:lpstr>Presentación de PowerPoint</vt:lpstr>
      <vt:lpstr>Continuamos: MVVM</vt:lpstr>
      <vt:lpstr>Código específico de plataforma</vt:lpstr>
      <vt:lpstr>RAZONES PARA EXTENDER XAMARIN.FORMS</vt:lpstr>
      <vt:lpstr>SERVICIOS PERSONALIZADOS</vt:lpstr>
      <vt:lpstr>Plugins Xamarin</vt:lpstr>
      <vt:lpstr>Continuamos: Plugins</vt:lpstr>
      <vt:lpstr>Peticiones Http -&gt; 100% compartidas</vt:lpstr>
      <vt:lpstr>Primero, ¿qué es Machine Learning?</vt:lpstr>
      <vt:lpstr>Presentación de PowerPoint</vt:lpstr>
      <vt:lpstr>Presentación de PowerPoint</vt:lpstr>
      <vt:lpstr>¿Qué problemas podemos resolver con Machine Learning?</vt:lpstr>
      <vt:lpstr>Muchas tareas con Machine Learning!</vt:lpstr>
      <vt:lpstr>“Democratizar Machine Learning y AI en general, para los desarrolladores”</vt:lpstr>
      <vt:lpstr>Presentación de PowerPoint</vt:lpstr>
      <vt:lpstr>Vision APIs</vt:lpstr>
      <vt:lpstr>Detección de objetos</vt:lpstr>
      <vt:lpstr>Entrenar en el Cloud, correr en cualquier lugar</vt:lpstr>
      <vt:lpstr>Continuamos: Peticiones Http</vt:lpstr>
      <vt:lpstr>Aplicación completa</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77</cp:revision>
  <dcterms:modified xsi:type="dcterms:W3CDTF">2018-12-02T18:01:30Z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